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004300" cy="6337300"/>
  <p:notesSz cx="9004300" cy="6337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4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5322" y="1964563"/>
            <a:ext cx="7653655" cy="13308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50645" y="3548888"/>
            <a:ext cx="6303010" cy="1584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0215" y="1457579"/>
            <a:ext cx="3916870" cy="41826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37214" y="1457579"/>
            <a:ext cx="3916870" cy="41826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633" y="510285"/>
            <a:ext cx="7495032" cy="909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215" y="1457579"/>
            <a:ext cx="8103870" cy="41826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61462" y="5893689"/>
            <a:ext cx="2881376" cy="31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0215" y="5893689"/>
            <a:ext cx="2070989" cy="31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3096" y="5893689"/>
            <a:ext cx="2070989" cy="31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001125" cy="250825"/>
          </a:xfrm>
          <a:custGeom>
            <a:avLst/>
            <a:gdLst/>
            <a:ahLst/>
            <a:cxnLst/>
            <a:rect l="l" t="t" r="r" b="b"/>
            <a:pathLst>
              <a:path w="9001125" h="250825">
                <a:moveTo>
                  <a:pt x="0" y="250824"/>
                </a:moveTo>
                <a:lnTo>
                  <a:pt x="9000743" y="250824"/>
                </a:lnTo>
                <a:lnTo>
                  <a:pt x="9000743" y="0"/>
                </a:lnTo>
                <a:lnTo>
                  <a:pt x="0" y="0"/>
                </a:lnTo>
                <a:lnTo>
                  <a:pt x="0" y="250824"/>
                </a:lnTo>
                <a:close/>
              </a:path>
            </a:pathLst>
          </a:custGeom>
          <a:solidFill>
            <a:srgbClr val="F5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52424"/>
            <a:ext cx="9001125" cy="5631815"/>
          </a:xfrm>
          <a:custGeom>
            <a:avLst/>
            <a:gdLst/>
            <a:ahLst/>
            <a:cxnLst/>
            <a:rect l="l" t="t" r="r" b="b"/>
            <a:pathLst>
              <a:path w="9001125" h="5631815">
                <a:moveTo>
                  <a:pt x="0" y="5631433"/>
                </a:moveTo>
                <a:lnTo>
                  <a:pt x="9000743" y="5631433"/>
                </a:lnTo>
                <a:lnTo>
                  <a:pt x="9000743" y="0"/>
                </a:lnTo>
                <a:lnTo>
                  <a:pt x="0" y="0"/>
                </a:lnTo>
                <a:lnTo>
                  <a:pt x="0" y="5631433"/>
                </a:lnTo>
                <a:close/>
              </a:path>
            </a:pathLst>
          </a:custGeom>
          <a:solidFill>
            <a:srgbClr val="F5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085458"/>
            <a:ext cx="9001125" cy="250190"/>
          </a:xfrm>
          <a:custGeom>
            <a:avLst/>
            <a:gdLst/>
            <a:ahLst/>
            <a:cxnLst/>
            <a:rect l="l" t="t" r="r" b="b"/>
            <a:pathLst>
              <a:path w="9001125" h="250189">
                <a:moveTo>
                  <a:pt x="0" y="249807"/>
                </a:moveTo>
                <a:lnTo>
                  <a:pt x="9000743" y="249807"/>
                </a:lnTo>
                <a:lnTo>
                  <a:pt x="9000743" y="0"/>
                </a:lnTo>
                <a:lnTo>
                  <a:pt x="0" y="0"/>
                </a:lnTo>
                <a:lnTo>
                  <a:pt x="0" y="249807"/>
                </a:lnTo>
                <a:close/>
              </a:path>
            </a:pathLst>
          </a:custGeom>
          <a:solidFill>
            <a:srgbClr val="F5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387722" y="746278"/>
            <a:ext cx="3732529" cy="1575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>
              <a:lnSpc>
                <a:spcPct val="121100"/>
              </a:lnSpc>
              <a:spcBef>
                <a:spcPts val="95"/>
              </a:spcBef>
            </a:pPr>
            <a:r>
              <a:rPr sz="2800" dirty="0"/>
              <a:t>Split</a:t>
            </a:r>
            <a:r>
              <a:rPr sz="2800" spc="-70" dirty="0"/>
              <a:t> </a:t>
            </a:r>
            <a:r>
              <a:rPr sz="2800" dirty="0"/>
              <a:t>screen</a:t>
            </a:r>
            <a:r>
              <a:rPr sz="2800" spc="-60" dirty="0"/>
              <a:t> </a:t>
            </a:r>
            <a:r>
              <a:rPr sz="2800" dirty="0"/>
              <a:t>and</a:t>
            </a:r>
            <a:r>
              <a:rPr sz="2800" spc="-65" dirty="0"/>
              <a:t> </a:t>
            </a:r>
            <a:r>
              <a:rPr sz="2800" spc="-10" dirty="0"/>
              <a:t>working </a:t>
            </a:r>
            <a:r>
              <a:rPr sz="2800" dirty="0"/>
              <a:t>with</a:t>
            </a:r>
            <a:r>
              <a:rPr sz="2800" spc="-95" dirty="0"/>
              <a:t> </a:t>
            </a:r>
            <a:r>
              <a:rPr sz="2800" dirty="0"/>
              <a:t>multiple</a:t>
            </a:r>
            <a:r>
              <a:rPr sz="2800" spc="-90" dirty="0"/>
              <a:t> </a:t>
            </a:r>
            <a:r>
              <a:rPr sz="2800" spc="-10" dirty="0"/>
              <a:t>documents simultaneously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479551" y="3748430"/>
            <a:ext cx="5462905" cy="1472565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372110" indent="-360045">
              <a:lnSpc>
                <a:spcPct val="100000"/>
              </a:lnSpc>
              <a:spcBef>
                <a:spcPts val="1255"/>
              </a:spcBef>
              <a:buAutoNum type="arabicParenR"/>
              <a:tabLst>
                <a:tab pos="372110" algn="l"/>
                <a:tab pos="372745" algn="l"/>
              </a:tabLst>
            </a:pPr>
            <a:r>
              <a:rPr sz="2200" dirty="0">
                <a:latin typeface="Calibri"/>
                <a:cs typeface="Calibri"/>
              </a:rPr>
              <a:t>Does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this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promote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shallow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deep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learning?</a:t>
            </a:r>
            <a:endParaRPr sz="2200">
              <a:latin typeface="Calibri"/>
              <a:cs typeface="Calibri"/>
            </a:endParaRPr>
          </a:p>
          <a:p>
            <a:pPr marL="372110" indent="-360045">
              <a:lnSpc>
                <a:spcPct val="100000"/>
              </a:lnSpc>
              <a:spcBef>
                <a:spcPts val="1155"/>
              </a:spcBef>
              <a:buAutoNum type="arabicParenR"/>
              <a:tabLst>
                <a:tab pos="372110" algn="l"/>
                <a:tab pos="372745" algn="l"/>
              </a:tabLst>
            </a:pPr>
            <a:r>
              <a:rPr sz="2200" dirty="0">
                <a:latin typeface="Calibri"/>
                <a:cs typeface="Calibri"/>
              </a:rPr>
              <a:t>What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advantages?</a:t>
            </a:r>
            <a:endParaRPr sz="2200">
              <a:latin typeface="Calibri"/>
              <a:cs typeface="Calibri"/>
            </a:endParaRPr>
          </a:p>
          <a:p>
            <a:pPr marL="372110" indent="-360045">
              <a:lnSpc>
                <a:spcPct val="100000"/>
              </a:lnSpc>
              <a:spcBef>
                <a:spcPts val="1165"/>
              </a:spcBef>
              <a:buAutoNum type="arabicParenR"/>
              <a:tabLst>
                <a:tab pos="372110" algn="l"/>
                <a:tab pos="372745" algn="l"/>
              </a:tabLst>
            </a:pPr>
            <a:r>
              <a:rPr sz="2200" dirty="0">
                <a:latin typeface="Calibri"/>
                <a:cs typeface="Calibri"/>
              </a:rPr>
              <a:t>What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challenges?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50824"/>
            <a:ext cx="9001125" cy="101600"/>
          </a:xfrm>
          <a:custGeom>
            <a:avLst/>
            <a:gdLst/>
            <a:ahLst/>
            <a:cxnLst/>
            <a:rect l="l" t="t" r="r" b="b"/>
            <a:pathLst>
              <a:path w="9001125" h="101600">
                <a:moveTo>
                  <a:pt x="0" y="0"/>
                </a:moveTo>
                <a:lnTo>
                  <a:pt x="0" y="101600"/>
                </a:lnTo>
                <a:lnTo>
                  <a:pt x="9000743" y="101600"/>
                </a:lnTo>
                <a:lnTo>
                  <a:pt x="9000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983858"/>
            <a:ext cx="9001125" cy="101600"/>
          </a:xfrm>
          <a:custGeom>
            <a:avLst/>
            <a:gdLst/>
            <a:ahLst/>
            <a:cxnLst/>
            <a:rect l="l" t="t" r="r" b="b"/>
            <a:pathLst>
              <a:path w="9001125" h="101600">
                <a:moveTo>
                  <a:pt x="0" y="0"/>
                </a:moveTo>
                <a:lnTo>
                  <a:pt x="0" y="101600"/>
                </a:lnTo>
                <a:lnTo>
                  <a:pt x="9000743" y="101600"/>
                </a:lnTo>
                <a:lnTo>
                  <a:pt x="9000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 title="Decorativ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6617" y="933068"/>
            <a:ext cx="3574923" cy="248907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314444" y="2633078"/>
            <a:ext cx="4194810" cy="977900"/>
          </a:xfrm>
          <a:prstGeom prst="rect">
            <a:avLst/>
          </a:prstGeom>
          <a:solidFill>
            <a:srgbClr val="FFE4D1"/>
          </a:solidFill>
        </p:spPr>
        <p:txBody>
          <a:bodyPr vert="horz" wrap="square" lIns="0" tIns="3175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250"/>
              </a:spcBef>
            </a:pPr>
            <a:r>
              <a:rPr sz="1400" dirty="0">
                <a:latin typeface="Calibri"/>
                <a:cs typeface="Calibri"/>
              </a:rPr>
              <a:t>What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does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this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mean?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Divide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screen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into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more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sec-</a:t>
            </a:r>
            <a:endParaRPr sz="1400">
              <a:latin typeface="Calibri"/>
              <a:cs typeface="Calibri"/>
            </a:endParaRPr>
          </a:p>
          <a:p>
            <a:pPr marL="36830">
              <a:lnSpc>
                <a:spcPct val="100000"/>
              </a:lnSpc>
              <a:spcBef>
                <a:spcPts val="350"/>
              </a:spcBef>
            </a:pPr>
            <a:r>
              <a:rPr sz="1400" dirty="0">
                <a:latin typeface="Calibri"/>
                <a:cs typeface="Calibri"/>
              </a:rPr>
              <a:t>tions.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Working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multiple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tabs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other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document</a:t>
            </a:r>
            <a:endParaRPr sz="1400">
              <a:latin typeface="Calibri"/>
              <a:cs typeface="Calibri"/>
            </a:endParaRPr>
          </a:p>
          <a:p>
            <a:pPr marL="36830">
              <a:lnSpc>
                <a:spcPct val="100000"/>
              </a:lnSpc>
              <a:spcBef>
                <a:spcPts val="360"/>
              </a:spcBef>
            </a:pPr>
            <a:r>
              <a:rPr sz="1400" spc="-10" dirty="0">
                <a:latin typeface="Calibri"/>
                <a:cs typeface="Calibri"/>
              </a:rPr>
              <a:t>forms.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9551" y="5464250"/>
            <a:ext cx="2943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Learning</a:t>
            </a:r>
            <a:r>
              <a:rPr sz="12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Development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at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Lancaster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University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50824"/>
            <a:ext cx="9001125" cy="101600"/>
          </a:xfrm>
          <a:custGeom>
            <a:avLst/>
            <a:gdLst/>
            <a:ahLst/>
            <a:cxnLst/>
            <a:rect l="l" t="t" r="r" b="b"/>
            <a:pathLst>
              <a:path w="9001125" h="101600">
                <a:moveTo>
                  <a:pt x="0" y="0"/>
                </a:moveTo>
                <a:lnTo>
                  <a:pt x="0" y="101600"/>
                </a:lnTo>
                <a:lnTo>
                  <a:pt x="9000743" y="101600"/>
                </a:lnTo>
                <a:lnTo>
                  <a:pt x="9000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983858"/>
            <a:ext cx="9001125" cy="101600"/>
          </a:xfrm>
          <a:custGeom>
            <a:avLst/>
            <a:gdLst/>
            <a:ahLst/>
            <a:cxnLst/>
            <a:rect l="l" t="t" r="r" b="b"/>
            <a:pathLst>
              <a:path w="9001125" h="101600">
                <a:moveTo>
                  <a:pt x="0" y="0"/>
                </a:moveTo>
                <a:lnTo>
                  <a:pt x="0" y="101600"/>
                </a:lnTo>
                <a:lnTo>
                  <a:pt x="9000743" y="101600"/>
                </a:lnTo>
                <a:lnTo>
                  <a:pt x="9000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6819" y="2291867"/>
            <a:ext cx="8062595" cy="858519"/>
          </a:xfrm>
          <a:prstGeom prst="rect">
            <a:avLst/>
          </a:prstGeom>
          <a:solidFill>
            <a:srgbClr val="FFE4D1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1400" dirty="0">
                <a:latin typeface="Calibri"/>
                <a:cs typeface="Calibri"/>
              </a:rPr>
              <a:t>Does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this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promote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shallow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deep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learning?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long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actively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engaging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process,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deep</a:t>
            </a:r>
            <a:endParaRPr sz="1400">
              <a:latin typeface="Calibri"/>
              <a:cs typeface="Calibri"/>
            </a:endParaRPr>
          </a:p>
          <a:p>
            <a:pPr marL="100330" marR="95885" algn="ctr">
              <a:lnSpc>
                <a:spcPts val="2039"/>
              </a:lnSpc>
              <a:spcBef>
                <a:spcPts val="114"/>
              </a:spcBef>
            </a:pPr>
            <a:r>
              <a:rPr sz="1400" dirty="0">
                <a:latin typeface="Calibri"/>
                <a:cs typeface="Calibri"/>
              </a:rPr>
              <a:t>learning.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However,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some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students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may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be</a:t>
            </a:r>
            <a:r>
              <a:rPr sz="1400" spc="-10" dirty="0">
                <a:latin typeface="Calibri"/>
                <a:cs typeface="Calibri"/>
              </a:rPr>
              <a:t> distracted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by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multiple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readings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once,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which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may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produce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shal- </a:t>
            </a:r>
            <a:r>
              <a:rPr sz="1400" dirty="0">
                <a:latin typeface="Calibri"/>
                <a:cs typeface="Calibri"/>
              </a:rPr>
              <a:t>lowing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effect.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819" y="3234410"/>
            <a:ext cx="3977004" cy="2644140"/>
          </a:xfrm>
          <a:custGeom>
            <a:avLst/>
            <a:gdLst/>
            <a:ahLst/>
            <a:cxnLst/>
            <a:rect l="l" t="t" r="r" b="b"/>
            <a:pathLst>
              <a:path w="3977004" h="2644140">
                <a:moveTo>
                  <a:pt x="0" y="2644013"/>
                </a:moveTo>
                <a:lnTo>
                  <a:pt x="3976624" y="2644013"/>
                </a:lnTo>
                <a:lnTo>
                  <a:pt x="3976624" y="0"/>
                </a:lnTo>
                <a:lnTo>
                  <a:pt x="0" y="0"/>
                </a:lnTo>
                <a:lnTo>
                  <a:pt x="0" y="2644013"/>
                </a:lnTo>
                <a:close/>
              </a:path>
            </a:pathLst>
          </a:custGeom>
          <a:ln w="25400">
            <a:solidFill>
              <a:srgbClr val="FF79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5968" y="3563492"/>
            <a:ext cx="3616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indent="-360045">
              <a:lnSpc>
                <a:spcPct val="1000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200" b="1" dirty="0">
                <a:latin typeface="Calibri"/>
                <a:cs typeface="Calibri"/>
              </a:rPr>
              <a:t>You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can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easily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move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between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different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documents.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5968" y="3824097"/>
            <a:ext cx="366522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marR="5080" indent="-360045">
              <a:lnSpc>
                <a:spcPct val="1208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200" b="1" dirty="0">
                <a:latin typeface="Calibri"/>
                <a:cs typeface="Calibri"/>
              </a:rPr>
              <a:t>More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sources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can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empower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you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make</a:t>
            </a:r>
            <a:r>
              <a:rPr sz="1200" b="1" spc="-10" dirty="0">
                <a:latin typeface="Calibri"/>
                <a:cs typeface="Calibri"/>
              </a:rPr>
              <a:t> persuasive </a:t>
            </a:r>
            <a:r>
              <a:rPr sz="1200" b="1" dirty="0">
                <a:latin typeface="Calibri"/>
                <a:cs typeface="Calibri"/>
              </a:rPr>
              <a:t>arguments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your</a:t>
            </a:r>
            <a:r>
              <a:rPr sz="1200" b="1" spc="-10" dirty="0">
                <a:latin typeface="Calibri"/>
                <a:cs typeface="Calibri"/>
              </a:rPr>
              <a:t> writing.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5968" y="4342638"/>
            <a:ext cx="365379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marR="5080" indent="-360045">
              <a:lnSpc>
                <a:spcPct val="1208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200" b="1" dirty="0">
                <a:latin typeface="Calibri"/>
                <a:cs typeface="Calibri"/>
              </a:rPr>
              <a:t>You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can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create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tailored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word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documents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to </a:t>
            </a:r>
            <a:r>
              <a:rPr sz="1200" b="1" spc="-10" dirty="0">
                <a:latin typeface="Calibri"/>
                <a:cs typeface="Calibri"/>
              </a:rPr>
              <a:t>support </a:t>
            </a:r>
            <a:r>
              <a:rPr sz="1200" b="1" dirty="0">
                <a:latin typeface="Calibri"/>
                <a:cs typeface="Calibri"/>
              </a:rPr>
              <a:t>assignments,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and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look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at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this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while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you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are</a:t>
            </a:r>
            <a:r>
              <a:rPr sz="1200" b="1" spc="-10" dirty="0">
                <a:latin typeface="Calibri"/>
                <a:cs typeface="Calibri"/>
              </a:rPr>
              <a:t> reading.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5968" y="4862271"/>
            <a:ext cx="3859529" cy="46735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9410" indent="-360045">
              <a:lnSpc>
                <a:spcPct val="100000"/>
              </a:lnSpc>
              <a:spcBef>
                <a:spcPts val="400"/>
              </a:spcBef>
              <a:buSzPct val="83333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200" b="1" dirty="0">
                <a:latin typeface="Calibri"/>
                <a:cs typeface="Calibri"/>
              </a:rPr>
              <a:t>Some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students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find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digital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storage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processes</a:t>
            </a:r>
            <a:r>
              <a:rPr sz="1200" b="1" spc="-10" dirty="0">
                <a:latin typeface="Calibri"/>
                <a:cs typeface="Calibri"/>
              </a:rPr>
              <a:t> easier</a:t>
            </a:r>
            <a:endParaRPr sz="1200">
              <a:latin typeface="Calibri"/>
              <a:cs typeface="Calibri"/>
            </a:endParaRPr>
          </a:p>
          <a:p>
            <a:pPr marL="359410">
              <a:lnSpc>
                <a:spcPct val="100000"/>
              </a:lnSpc>
              <a:spcBef>
                <a:spcPts val="300"/>
              </a:spcBef>
            </a:pPr>
            <a:r>
              <a:rPr sz="1200" b="1" dirty="0">
                <a:latin typeface="Calibri"/>
                <a:cs typeface="Calibri"/>
              </a:rPr>
              <a:t>than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managing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multiple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hard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copies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of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texts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and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notes.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59427" y="3234410"/>
            <a:ext cx="3959860" cy="2644140"/>
          </a:xfrm>
          <a:custGeom>
            <a:avLst/>
            <a:gdLst/>
            <a:ahLst/>
            <a:cxnLst/>
            <a:rect l="l" t="t" r="r" b="b"/>
            <a:pathLst>
              <a:path w="3959859" h="2644140">
                <a:moveTo>
                  <a:pt x="0" y="2644013"/>
                </a:moveTo>
                <a:lnTo>
                  <a:pt x="3959605" y="2644013"/>
                </a:lnTo>
                <a:lnTo>
                  <a:pt x="3959605" y="0"/>
                </a:lnTo>
                <a:lnTo>
                  <a:pt x="0" y="0"/>
                </a:lnTo>
                <a:lnTo>
                  <a:pt x="0" y="2644013"/>
                </a:lnTo>
                <a:close/>
              </a:path>
            </a:pathLst>
          </a:custGeom>
          <a:ln w="25400">
            <a:solidFill>
              <a:srgbClr val="775F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4417" y="3266313"/>
            <a:ext cx="4817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124325" algn="l"/>
              </a:tabLst>
            </a:pPr>
            <a:r>
              <a:rPr sz="1200" b="1" spc="-10" dirty="0">
                <a:latin typeface="Calibri"/>
                <a:cs typeface="Calibri"/>
              </a:rPr>
              <a:t>Advantages</a:t>
            </a:r>
            <a:r>
              <a:rPr sz="1200" b="1" dirty="0">
                <a:latin typeface="Calibri"/>
                <a:cs typeface="Calibri"/>
              </a:rPr>
              <a:t>	</a:t>
            </a:r>
            <a:r>
              <a:rPr sz="1200" b="1" spc="-10" dirty="0">
                <a:latin typeface="Calibri"/>
                <a:cs typeface="Calibri"/>
              </a:rPr>
              <a:t>Challenges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09465" y="3523869"/>
            <a:ext cx="3622040" cy="470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marR="5080" indent="-360045">
              <a:lnSpc>
                <a:spcPct val="1217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200" b="1" dirty="0">
                <a:latin typeface="Calibri"/>
                <a:cs typeface="Calibri"/>
              </a:rPr>
              <a:t>Managing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broken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hyperlinks/expired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log-ins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can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25" dirty="0">
                <a:latin typeface="Calibri"/>
                <a:cs typeface="Calibri"/>
              </a:rPr>
              <a:t>be </a:t>
            </a:r>
            <a:r>
              <a:rPr sz="1200" b="1" spc="-10" dirty="0">
                <a:latin typeface="Calibri"/>
                <a:cs typeface="Calibri"/>
              </a:rPr>
              <a:t>frustrating.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09465" y="4045456"/>
            <a:ext cx="3670935" cy="46735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59410" indent="-360045">
              <a:lnSpc>
                <a:spcPct val="100000"/>
              </a:lnSpc>
              <a:spcBef>
                <a:spcPts val="395"/>
              </a:spcBef>
              <a:buSzPct val="83333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200" b="1" dirty="0">
                <a:latin typeface="Calibri"/>
                <a:cs typeface="Calibri"/>
              </a:rPr>
              <a:t>You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may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find it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difficult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to engage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with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and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navigate</a:t>
            </a:r>
            <a:endParaRPr sz="1200">
              <a:latin typeface="Calibri"/>
              <a:cs typeface="Calibri"/>
            </a:endParaRPr>
          </a:p>
          <a:p>
            <a:pPr marL="359410">
              <a:lnSpc>
                <a:spcPct val="100000"/>
              </a:lnSpc>
              <a:spcBef>
                <a:spcPts val="300"/>
              </a:spcBef>
            </a:pPr>
            <a:r>
              <a:rPr sz="1200" b="1" dirty="0">
                <a:latin typeface="Calibri"/>
                <a:cs typeface="Calibri"/>
              </a:rPr>
              <a:t>busy,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crowded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screens.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09465" y="4562094"/>
            <a:ext cx="3697604" cy="470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marR="5080" indent="-360045">
              <a:lnSpc>
                <a:spcPct val="1217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200" b="1" dirty="0">
                <a:latin typeface="Calibri"/>
                <a:cs typeface="Calibri"/>
              </a:rPr>
              <a:t>You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may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take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notes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different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formats,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i.e.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25" dirty="0">
                <a:latin typeface="Calibri"/>
                <a:cs typeface="Calibri"/>
              </a:rPr>
              <a:t>PDF </a:t>
            </a:r>
            <a:r>
              <a:rPr sz="1200" b="1" dirty="0">
                <a:latin typeface="Calibri"/>
                <a:cs typeface="Calibri"/>
              </a:rPr>
              <a:t>and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word.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This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could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cause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confusion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at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later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date.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09465" y="5083250"/>
            <a:ext cx="369570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marR="5080" indent="-360045">
              <a:lnSpc>
                <a:spcPct val="1208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200" b="1" dirty="0">
                <a:latin typeface="Calibri"/>
                <a:cs typeface="Calibri"/>
              </a:rPr>
              <a:t>You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may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find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it </a:t>
            </a:r>
            <a:r>
              <a:rPr sz="1200" b="1" spc="-10" dirty="0">
                <a:latin typeface="Calibri"/>
                <a:cs typeface="Calibri"/>
              </a:rPr>
              <a:t>difficult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to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gauge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when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reading</a:t>
            </a:r>
            <a:r>
              <a:rPr sz="1200" b="1" spc="-25" dirty="0">
                <a:latin typeface="Calibri"/>
                <a:cs typeface="Calibri"/>
              </a:rPr>
              <a:t> is </a:t>
            </a:r>
            <a:r>
              <a:rPr sz="1200" b="1" dirty="0">
                <a:latin typeface="Calibri"/>
                <a:cs typeface="Calibri"/>
              </a:rPr>
              <a:t>‘enough’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and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track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progress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with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multiple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sources </a:t>
            </a:r>
            <a:r>
              <a:rPr sz="1200" b="1" dirty="0">
                <a:latin typeface="Calibri"/>
                <a:cs typeface="Calibri"/>
              </a:rPr>
              <a:t>open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at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once.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7845" marR="5080" indent="-1728470">
              <a:lnSpc>
                <a:spcPct val="120800"/>
              </a:lnSpc>
              <a:spcBef>
                <a:spcPts val="100"/>
              </a:spcBef>
            </a:pPr>
            <a:r>
              <a:rPr dirty="0"/>
              <a:t>Split</a:t>
            </a:r>
            <a:r>
              <a:rPr spc="-35" dirty="0"/>
              <a:t> </a:t>
            </a:r>
            <a:r>
              <a:rPr dirty="0"/>
              <a:t>screen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working</a:t>
            </a:r>
            <a:r>
              <a:rPr spc="-20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spc="-10" dirty="0"/>
              <a:t>multiple documents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799457" y="1471625"/>
            <a:ext cx="19481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simultaneously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8" name="object 18" title="Decorativ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7570" y="515942"/>
            <a:ext cx="2043253" cy="16081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Symbol</vt:lpstr>
      <vt:lpstr>Office Theme</vt:lpstr>
      <vt:lpstr>Split screen and working with multiple documents simultaneously</vt:lpstr>
      <vt:lpstr>Split screen and working with multiple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Split screen and working with multiple documents simultaneously</dc:title>
  <dc:creator>Robin, Sarah</dc:creator>
  <cp:lastModifiedBy>Jason Truscott</cp:lastModifiedBy>
  <cp:revision>2</cp:revision>
  <dcterms:created xsi:type="dcterms:W3CDTF">2022-06-14T15:43:03Z</dcterms:created>
  <dcterms:modified xsi:type="dcterms:W3CDTF">2022-07-21T15:26:29Z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Microsoft® Publisher for Microsoft 365</vt:lpwstr>
  </property>
  <property fmtid="{D5CDD505-2E9C-101B-9397-08002B2CF9AE}" pid="4" name="LastSaved">
    <vt:filetime>2022-06-14T00:00:00Z</vt:filetime>
  </property>
</Properties>
</file>