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004300" cy="6337300"/>
  <p:notesSz cx="9004300" cy="6337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4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5322" y="1964563"/>
            <a:ext cx="7653655" cy="13308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50645" y="3548888"/>
            <a:ext cx="6303010" cy="1584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0215" y="1457579"/>
            <a:ext cx="3916870" cy="41826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37214" y="1457579"/>
            <a:ext cx="3916870" cy="41826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8910" y="886486"/>
            <a:ext cx="7126478" cy="1058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215" y="1457579"/>
            <a:ext cx="8103870" cy="41826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61462" y="5893689"/>
            <a:ext cx="2881376" cy="31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0215" y="5893689"/>
            <a:ext cx="2070989" cy="31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3096" y="5893689"/>
            <a:ext cx="2070989" cy="31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001125" cy="250825"/>
          </a:xfrm>
          <a:custGeom>
            <a:avLst/>
            <a:gdLst/>
            <a:ahLst/>
            <a:cxnLst/>
            <a:rect l="l" t="t" r="r" b="b"/>
            <a:pathLst>
              <a:path w="9001125" h="250825">
                <a:moveTo>
                  <a:pt x="0" y="250824"/>
                </a:moveTo>
                <a:lnTo>
                  <a:pt x="9000743" y="250824"/>
                </a:lnTo>
                <a:lnTo>
                  <a:pt x="9000743" y="0"/>
                </a:lnTo>
                <a:lnTo>
                  <a:pt x="0" y="0"/>
                </a:lnTo>
                <a:lnTo>
                  <a:pt x="0" y="250824"/>
                </a:lnTo>
                <a:close/>
              </a:path>
            </a:pathLst>
          </a:custGeom>
          <a:solidFill>
            <a:srgbClr val="F5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52424"/>
            <a:ext cx="9001125" cy="5631815"/>
          </a:xfrm>
          <a:custGeom>
            <a:avLst/>
            <a:gdLst/>
            <a:ahLst/>
            <a:cxnLst/>
            <a:rect l="l" t="t" r="r" b="b"/>
            <a:pathLst>
              <a:path w="9001125" h="5631815">
                <a:moveTo>
                  <a:pt x="0" y="5631433"/>
                </a:moveTo>
                <a:lnTo>
                  <a:pt x="9000743" y="5631433"/>
                </a:lnTo>
                <a:lnTo>
                  <a:pt x="9000743" y="0"/>
                </a:lnTo>
                <a:lnTo>
                  <a:pt x="0" y="0"/>
                </a:lnTo>
                <a:lnTo>
                  <a:pt x="0" y="5631433"/>
                </a:lnTo>
                <a:close/>
              </a:path>
            </a:pathLst>
          </a:custGeom>
          <a:solidFill>
            <a:srgbClr val="F5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85458"/>
            <a:ext cx="9001125" cy="250190"/>
          </a:xfrm>
          <a:custGeom>
            <a:avLst/>
            <a:gdLst/>
            <a:ahLst/>
            <a:cxnLst/>
            <a:rect l="l" t="t" r="r" b="b"/>
            <a:pathLst>
              <a:path w="9001125" h="250189">
                <a:moveTo>
                  <a:pt x="0" y="249807"/>
                </a:moveTo>
                <a:lnTo>
                  <a:pt x="9000743" y="249807"/>
                </a:lnTo>
                <a:lnTo>
                  <a:pt x="9000743" y="0"/>
                </a:lnTo>
                <a:lnTo>
                  <a:pt x="0" y="0"/>
                </a:lnTo>
                <a:lnTo>
                  <a:pt x="0" y="249807"/>
                </a:lnTo>
                <a:close/>
              </a:path>
            </a:pathLst>
          </a:custGeom>
          <a:solidFill>
            <a:srgbClr val="F5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70959" y="708939"/>
            <a:ext cx="3576320" cy="1501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3985">
              <a:lnSpc>
                <a:spcPct val="121100"/>
              </a:lnSpc>
              <a:spcBef>
                <a:spcPts val="95"/>
              </a:spcBef>
            </a:pPr>
            <a:r>
              <a:rPr sz="4000" dirty="0"/>
              <a:t>Support</a:t>
            </a:r>
            <a:r>
              <a:rPr sz="4000" spc="-114" dirty="0"/>
              <a:t> </a:t>
            </a:r>
            <a:r>
              <a:rPr sz="4000" spc="-10" dirty="0"/>
              <a:t>reading </a:t>
            </a:r>
            <a:r>
              <a:rPr sz="4000" dirty="0"/>
              <a:t>with</a:t>
            </a:r>
            <a:r>
              <a:rPr sz="4000" spc="-100" dirty="0"/>
              <a:t> </a:t>
            </a:r>
            <a:r>
              <a:rPr sz="4000" dirty="0"/>
              <a:t>online</a:t>
            </a:r>
            <a:r>
              <a:rPr sz="4000" spc="-80" dirty="0"/>
              <a:t> </a:t>
            </a:r>
            <a:r>
              <a:rPr sz="4000" spc="-10" dirty="0"/>
              <a:t>tools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48664" y="3563049"/>
            <a:ext cx="5004435" cy="136080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1200"/>
              </a:spcBef>
              <a:buAutoNum type="arabicParenR"/>
              <a:tabLst>
                <a:tab pos="372110" algn="l"/>
                <a:tab pos="372745" algn="l"/>
              </a:tabLst>
            </a:pPr>
            <a:r>
              <a:rPr sz="2000" dirty="0">
                <a:latin typeface="Calibri"/>
                <a:cs typeface="Calibri"/>
              </a:rPr>
              <a:t>Does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promote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shallow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deep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learning?</a:t>
            </a:r>
            <a:endParaRPr sz="2000">
              <a:latin typeface="Calibri"/>
              <a:cs typeface="Calibri"/>
            </a:endParaRPr>
          </a:p>
          <a:p>
            <a:pPr marL="372110" indent="-360045">
              <a:lnSpc>
                <a:spcPct val="100000"/>
              </a:lnSpc>
              <a:spcBef>
                <a:spcPts val="1100"/>
              </a:spcBef>
              <a:buAutoNum type="arabicParenR"/>
              <a:tabLst>
                <a:tab pos="372110" algn="l"/>
                <a:tab pos="372745" algn="l"/>
              </a:tabLst>
            </a:pPr>
            <a:r>
              <a:rPr sz="2000" dirty="0">
                <a:latin typeface="Calibri"/>
                <a:cs typeface="Calibri"/>
              </a:rPr>
              <a:t>What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advantages?</a:t>
            </a:r>
            <a:endParaRPr sz="2000">
              <a:latin typeface="Calibri"/>
              <a:cs typeface="Calibri"/>
            </a:endParaRPr>
          </a:p>
          <a:p>
            <a:pPr marL="372110" indent="-360045">
              <a:lnSpc>
                <a:spcPct val="100000"/>
              </a:lnSpc>
              <a:spcBef>
                <a:spcPts val="1110"/>
              </a:spcBef>
              <a:buAutoNum type="arabicParenR"/>
              <a:tabLst>
                <a:tab pos="372110" algn="l"/>
                <a:tab pos="372745" algn="l"/>
              </a:tabLst>
            </a:pPr>
            <a:r>
              <a:rPr sz="2000" dirty="0">
                <a:latin typeface="Calibri"/>
                <a:cs typeface="Calibri"/>
              </a:rPr>
              <a:t>What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challenges?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50824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83858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 title="Decorativ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6541" y="729487"/>
            <a:ext cx="3419221" cy="241528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358132" y="2381287"/>
            <a:ext cx="3850640" cy="1036319"/>
          </a:xfrm>
          <a:prstGeom prst="rect">
            <a:avLst/>
          </a:prstGeom>
          <a:solidFill>
            <a:srgbClr val="FFE4D1"/>
          </a:solidFill>
        </p:spPr>
        <p:txBody>
          <a:bodyPr vert="horz" wrap="square" lIns="0" tIns="3810" rIns="0" bIns="0" rtlCol="0">
            <a:spAutoFit/>
          </a:bodyPr>
          <a:lstStyle/>
          <a:p>
            <a:pPr marL="35560" marR="252095">
              <a:lnSpc>
                <a:spcPts val="2030"/>
              </a:lnSpc>
              <a:spcBef>
                <a:spcPts val="30"/>
              </a:spcBef>
            </a:pPr>
            <a:r>
              <a:rPr sz="1400" dirty="0">
                <a:latin typeface="Calibri"/>
                <a:cs typeface="Calibri"/>
              </a:rPr>
              <a:t>What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does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mean?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Use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dictionaries,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search </a:t>
            </a:r>
            <a:r>
              <a:rPr sz="1400" dirty="0">
                <a:latin typeface="Calibri"/>
                <a:cs typeface="Calibri"/>
              </a:rPr>
              <a:t>engines,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encyclopaedias,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glossaries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relevant</a:t>
            </a:r>
            <a:endParaRPr sz="1400">
              <a:latin typeface="Calibri"/>
              <a:cs typeface="Calibri"/>
            </a:endParaRPr>
          </a:p>
          <a:p>
            <a:pPr marL="35560">
              <a:lnSpc>
                <a:spcPct val="100000"/>
              </a:lnSpc>
              <a:spcBef>
                <a:spcPts val="229"/>
              </a:spcBef>
            </a:pPr>
            <a:r>
              <a:rPr sz="1400" spc="-10" dirty="0">
                <a:latin typeface="Calibri"/>
                <a:cs typeface="Calibri"/>
              </a:rPr>
              <a:t>websites,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alongside</a:t>
            </a:r>
            <a:r>
              <a:rPr sz="1400" spc="-10" dirty="0">
                <a:latin typeface="Calibri"/>
                <a:cs typeface="Calibri"/>
              </a:rPr>
              <a:t> reading.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9551" y="5464250"/>
            <a:ext cx="294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Learning</a:t>
            </a:r>
            <a:r>
              <a:rPr sz="12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Development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Lancaster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University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50824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83858"/>
            <a:ext cx="9001125" cy="101600"/>
          </a:xfrm>
          <a:custGeom>
            <a:avLst/>
            <a:gdLst/>
            <a:ahLst/>
            <a:cxnLst/>
            <a:rect l="l" t="t" r="r" b="b"/>
            <a:pathLst>
              <a:path w="9001125" h="101600">
                <a:moveTo>
                  <a:pt x="0" y="0"/>
                </a:moveTo>
                <a:lnTo>
                  <a:pt x="0" y="101600"/>
                </a:lnTo>
                <a:lnTo>
                  <a:pt x="9000743" y="101600"/>
                </a:lnTo>
                <a:lnTo>
                  <a:pt x="9000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6819" y="2526817"/>
            <a:ext cx="8062595" cy="858519"/>
          </a:xfrm>
          <a:prstGeom prst="rect">
            <a:avLst/>
          </a:prstGeom>
          <a:solidFill>
            <a:srgbClr val="FFE4D1"/>
          </a:solidFill>
        </p:spPr>
        <p:txBody>
          <a:bodyPr vert="horz" wrap="square" lIns="0" tIns="3175" rIns="0" bIns="0" rtlCol="0">
            <a:spAutoFit/>
          </a:bodyPr>
          <a:lstStyle/>
          <a:p>
            <a:pPr marL="3713479" marR="258445" indent="-3449954">
              <a:lnSpc>
                <a:spcPts val="2030"/>
              </a:lnSpc>
              <a:spcBef>
                <a:spcPts val="25"/>
              </a:spcBef>
            </a:pPr>
            <a:r>
              <a:rPr sz="1400" dirty="0">
                <a:latin typeface="Calibri"/>
                <a:cs typeface="Calibri"/>
              </a:rPr>
              <a:t>Does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this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promote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shallow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deep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learning?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long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actively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engaging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process,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deep </a:t>
            </a:r>
            <a:r>
              <a:rPr sz="1400" spc="-10" dirty="0">
                <a:latin typeface="Calibri"/>
                <a:cs typeface="Calibri"/>
              </a:rPr>
              <a:t>learning.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819" y="3494379"/>
            <a:ext cx="3977004" cy="2288540"/>
          </a:xfrm>
          <a:custGeom>
            <a:avLst/>
            <a:gdLst/>
            <a:ahLst/>
            <a:cxnLst/>
            <a:rect l="l" t="t" r="r" b="b"/>
            <a:pathLst>
              <a:path w="3977004" h="2288540">
                <a:moveTo>
                  <a:pt x="0" y="2288286"/>
                </a:moveTo>
                <a:lnTo>
                  <a:pt x="3976624" y="2288286"/>
                </a:lnTo>
                <a:lnTo>
                  <a:pt x="3976624" y="0"/>
                </a:lnTo>
                <a:lnTo>
                  <a:pt x="0" y="0"/>
                </a:lnTo>
                <a:lnTo>
                  <a:pt x="0" y="2288286"/>
                </a:lnTo>
                <a:close/>
              </a:path>
            </a:pathLst>
          </a:custGeom>
          <a:ln w="25400">
            <a:solidFill>
              <a:srgbClr val="FF79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5968" y="3815562"/>
            <a:ext cx="3875404" cy="113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1400"/>
              </a:lnSpc>
              <a:spcBef>
                <a:spcPts val="100"/>
              </a:spcBef>
              <a:buSzPct val="71428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400" b="1" dirty="0">
                <a:latin typeface="Calibri"/>
                <a:cs typeface="Calibri"/>
              </a:rPr>
              <a:t>Allows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you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to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check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basic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information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including </a:t>
            </a:r>
            <a:r>
              <a:rPr sz="1400" b="1" dirty="0">
                <a:latin typeface="Calibri"/>
                <a:cs typeface="Calibri"/>
              </a:rPr>
              <a:t>word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meaning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definitions.</a:t>
            </a:r>
            <a:endParaRPr sz="1400">
              <a:latin typeface="Calibri"/>
              <a:cs typeface="Calibri"/>
            </a:endParaRPr>
          </a:p>
          <a:p>
            <a:pPr marL="359410" marR="214629" indent="-360045">
              <a:lnSpc>
                <a:spcPct val="121400"/>
              </a:lnSpc>
              <a:spcBef>
                <a:spcPts val="590"/>
              </a:spcBef>
              <a:buSzPct val="71428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400" b="1" spc="-25" dirty="0">
                <a:latin typeface="Calibri"/>
                <a:cs typeface="Calibri"/>
              </a:rPr>
              <a:t>You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reading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may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be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more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fluid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less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‘stop start.’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5968" y="5001564"/>
            <a:ext cx="386524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1400"/>
              </a:lnSpc>
              <a:spcBef>
                <a:spcPts val="100"/>
              </a:spcBef>
              <a:buSzPct val="71428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400" b="1" dirty="0">
                <a:latin typeface="Calibri"/>
                <a:cs typeface="Calibri"/>
              </a:rPr>
              <a:t>These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tools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may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make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your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reading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writing </a:t>
            </a:r>
            <a:r>
              <a:rPr sz="1400" b="1" dirty="0">
                <a:latin typeface="Calibri"/>
                <a:cs typeface="Calibri"/>
              </a:rPr>
              <a:t>processes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quicker.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59427" y="3494354"/>
            <a:ext cx="3959860" cy="2280285"/>
          </a:xfrm>
          <a:custGeom>
            <a:avLst/>
            <a:gdLst/>
            <a:ahLst/>
            <a:cxnLst/>
            <a:rect l="l" t="t" r="r" b="b"/>
            <a:pathLst>
              <a:path w="3959859" h="2280285">
                <a:moveTo>
                  <a:pt x="0" y="2279904"/>
                </a:moveTo>
                <a:lnTo>
                  <a:pt x="3959605" y="2279904"/>
                </a:lnTo>
                <a:lnTo>
                  <a:pt x="3959605" y="0"/>
                </a:lnTo>
                <a:lnTo>
                  <a:pt x="0" y="0"/>
                </a:lnTo>
                <a:lnTo>
                  <a:pt x="0" y="2279904"/>
                </a:lnTo>
                <a:close/>
              </a:path>
            </a:pathLst>
          </a:custGeom>
          <a:ln w="25400">
            <a:solidFill>
              <a:srgbClr val="775F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16505" y="3526916"/>
            <a:ext cx="49320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125595" algn="l"/>
              </a:tabLst>
            </a:pPr>
            <a:r>
              <a:rPr sz="1400" b="1" spc="-10" dirty="0">
                <a:latin typeface="Calibri"/>
                <a:cs typeface="Calibri"/>
              </a:rPr>
              <a:t>Advantages</a:t>
            </a:r>
            <a:r>
              <a:rPr sz="1400" b="1" dirty="0">
                <a:latin typeface="Calibri"/>
                <a:cs typeface="Calibri"/>
              </a:rPr>
              <a:t>	</a:t>
            </a:r>
            <a:r>
              <a:rPr sz="1400" b="1" spc="-10" dirty="0">
                <a:latin typeface="Calibri"/>
                <a:cs typeface="Calibri"/>
              </a:rPr>
              <a:t>Challenges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09465" y="3815562"/>
            <a:ext cx="3736340" cy="802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9410" marR="5080" indent="-360045">
              <a:lnSpc>
                <a:spcPct val="121200"/>
              </a:lnSpc>
              <a:spcBef>
                <a:spcPts val="100"/>
              </a:spcBef>
              <a:buSzPct val="71428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400" b="1" dirty="0">
                <a:latin typeface="Calibri"/>
                <a:cs typeface="Calibri"/>
              </a:rPr>
              <a:t>Some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students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find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they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become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easily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dis- </a:t>
            </a:r>
            <a:r>
              <a:rPr sz="1400" b="1" dirty="0">
                <a:latin typeface="Calibri"/>
                <a:cs typeface="Calibri"/>
              </a:rPr>
              <a:t>tracted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may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go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off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on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tangent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when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en- </a:t>
            </a:r>
            <a:r>
              <a:rPr sz="1400" b="1" dirty="0">
                <a:latin typeface="Calibri"/>
                <a:cs typeface="Calibri"/>
              </a:rPr>
              <a:t>gaging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with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other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tools.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09465" y="4669434"/>
            <a:ext cx="3677285" cy="800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9410" marR="5080" indent="-360045">
              <a:lnSpc>
                <a:spcPct val="121100"/>
              </a:lnSpc>
              <a:spcBef>
                <a:spcPts val="90"/>
              </a:spcBef>
              <a:buSzPct val="71428"/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400" b="1" dirty="0">
                <a:latin typeface="Calibri"/>
                <a:cs typeface="Calibri"/>
              </a:rPr>
              <a:t>Additional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time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may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be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spent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unpicking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indi- </a:t>
            </a:r>
            <a:r>
              <a:rPr sz="1400" b="1" dirty="0">
                <a:latin typeface="Calibri"/>
                <a:cs typeface="Calibri"/>
              </a:rPr>
              <a:t>vidual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words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that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may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not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be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vital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to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under- </a:t>
            </a:r>
            <a:r>
              <a:rPr sz="1400" b="1" dirty="0">
                <a:latin typeface="Calibri"/>
                <a:cs typeface="Calibri"/>
              </a:rPr>
              <a:t>standing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text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more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generally.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2" name="object 12" title="Decorativ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7064" y="465962"/>
            <a:ext cx="2790825" cy="197142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45025" marR="5080" indent="-1658620">
              <a:lnSpc>
                <a:spcPct val="121100"/>
              </a:lnSpc>
              <a:spcBef>
                <a:spcPts val="95"/>
              </a:spcBef>
            </a:pPr>
            <a:r>
              <a:rPr dirty="0"/>
              <a:t>Support</a:t>
            </a:r>
            <a:r>
              <a:rPr spc="-100" dirty="0"/>
              <a:t> </a:t>
            </a:r>
            <a:r>
              <a:rPr dirty="0"/>
              <a:t>reading</a:t>
            </a:r>
            <a:r>
              <a:rPr spc="-105" dirty="0"/>
              <a:t> </a:t>
            </a:r>
            <a:r>
              <a:rPr dirty="0"/>
              <a:t>with</a:t>
            </a:r>
            <a:r>
              <a:rPr spc="-100" dirty="0"/>
              <a:t> </a:t>
            </a:r>
            <a:r>
              <a:rPr spc="-10" dirty="0"/>
              <a:t>online </a:t>
            </a:r>
            <a:r>
              <a:rPr spc="-20" dirty="0"/>
              <a:t>tools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Symbol</vt:lpstr>
      <vt:lpstr>Office Theme</vt:lpstr>
      <vt:lpstr>Support reading with online tools</vt:lpstr>
      <vt:lpstr>Support reading with online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reading with online tools</dc:title>
  <dc:creator>Robin, Sarah</dc:creator>
  <cp:lastModifiedBy>Jason Truscott</cp:lastModifiedBy>
  <cp:revision>2</cp:revision>
  <dcterms:created xsi:type="dcterms:W3CDTF">2022-06-14T15:42:32Z</dcterms:created>
  <dcterms:modified xsi:type="dcterms:W3CDTF">2022-07-21T15:27:24Z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Microsoft® Publisher for Microsoft 365</vt:lpwstr>
  </property>
  <property fmtid="{D5CDD505-2E9C-101B-9397-08002B2CF9AE}" pid="4" name="LastSaved">
    <vt:filetime>2022-06-14T00:00:00Z</vt:filetime>
  </property>
</Properties>
</file>