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8" r:id="rId1"/>
    <p:sldMasterId id="2147483669" r:id="rId2"/>
  </p:sldMasterIdLst>
  <p:notesMasterIdLst>
    <p:notesMasterId r:id="rId32"/>
  </p:notesMasterIdLst>
  <p:sldIdLst>
    <p:sldId id="256" r:id="rId3"/>
    <p:sldId id="257" r:id="rId4"/>
    <p:sldId id="258" r:id="rId5"/>
    <p:sldId id="259" r:id="rId6"/>
    <p:sldId id="284"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Lst>
  <p:sldSz cx="9144000" cy="5143500" type="screen16x9"/>
  <p:notesSz cx="6858000" cy="9144000"/>
  <p:embeddedFontLst>
    <p:embeddedFont>
      <p:font typeface="Roboto" panose="02000000000000000000" pitchFamily="2" charset="0"/>
      <p:regular r:id="rId33"/>
      <p:bold r:id="rId34"/>
      <p:italic r:id="rId35"/>
      <p:boldItalic r:id="rId3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1D0CD10-EC5A-451D-861D-C071DE92A801}">
  <a:tblStyle styleId="{41D0CD10-EC5A-451D-861D-C071DE92A801}"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63"/>
    <p:restoredTop sz="94654"/>
  </p:normalViewPr>
  <p:slideViewPr>
    <p:cSldViewPr snapToGrid="0">
      <p:cViewPr varScale="1">
        <p:scale>
          <a:sx n="152" d="100"/>
          <a:sy n="152" d="100"/>
        </p:scale>
        <p:origin x="706" y="11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font" Target="fonts/font2.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font" Target="fonts/font1.fntdata"/><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font" Target="fonts/font4.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font" Target="fonts/font3.fntdata"/><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3c23478a8f_2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8" name="Google Shape;98;g13c23478a8f_2_4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13c23478a8f_2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g13c23478a8f_2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13c23478a8f_2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2" name="Google Shape;172;g13c23478a8f_2_1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4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13c23478a8f_2_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0" name="Google Shape;180;g13c23478a8f_2_1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3c23478a8f_2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7" name="Google Shape;187;g13c23478a8f_2_1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13c23478a8f_2_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4" name="Google Shape;194;g13c23478a8f_2_1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13c23478a8f_2_1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1" name="Google Shape;201;g13c23478a8f_2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13c23478a8f_2_1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8" name="Google Shape;208;g13c23478a8f_2_14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13c23478a8f_2_1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5" name="Google Shape;215;g13c23478a8f_2_1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13c23478a8f_2_1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2" name="Google Shape;222;g13c23478a8f_2_15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13c23478a8f_2_1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9" name="Google Shape;229;g13c23478a8f_2_16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13c23478a8f_2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5" name="Google Shape;105;g13c23478a8f_2_5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13c23478a8f_2_1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6" name="Google Shape;236;g13c23478a8f_2_1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13c23478a8f_2_1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3" name="Google Shape;243;g13c23478a8f_2_17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13c23478a8f_2_1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0" name="Google Shape;250;g13c23478a8f_2_1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13c23478a8f_2_1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7" name="Google Shape;257;g13c23478a8f_2_18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13c23478a8f_2_1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4" name="Google Shape;264;g13c23478a8f_2_19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13c23478a8f_2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1" name="Google Shape;271;g13c23478a8f_2_1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g13c23478a8f_2_2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8" name="Google Shape;278;g13c23478a8f_2_20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g13c23478a8f_2_2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5" name="Google Shape;285;g13c23478a8f_2_20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13c23478a8f_9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13c23478a8f_9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13c23478a8f_2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4" name="Google Shape;114;g13c23478a8f_2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13c23478a8f_2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1" name="Google Shape;121;g13c23478a8f_2_6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13c23478a8f_2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9" name="Google Shape;129;g13c23478a8f_2_7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3c23478a8f_2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6" name="Google Shape;136;g13c23478a8f_2_8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3c23478a8f_2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g13c23478a8f_2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3c23478a8f_2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0" name="Google Shape;150;g13c23478a8f_2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13c23478a8f_2_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7" name="Google Shape;157;g13c23478a8f_2_9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54"/>
        <p:cNvGrpSpPr/>
        <p:nvPr/>
      </p:nvGrpSpPr>
      <p:grpSpPr>
        <a:xfrm>
          <a:off x="0" y="0"/>
          <a:ext cx="0" cy="0"/>
          <a:chOff x="0" y="0"/>
          <a:chExt cx="0" cy="0"/>
        </a:xfrm>
      </p:grpSpPr>
      <p:sp>
        <p:nvSpPr>
          <p:cNvPr id="55" name="Google Shape;55;p14"/>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sp>
        <p:nvSpPr>
          <p:cNvPr id="57" name="Google Shape;57;p15"/>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 name="Google Shape;58;p15"/>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 name="Google Shape;59;p15"/>
          <p:cNvSpPr txBox="1">
            <a:spLocks noGrp="1"/>
          </p:cNvSpPr>
          <p:nvPr>
            <p:ph type="title"/>
          </p:nvPr>
        </p:nvSpPr>
        <p:spPr>
          <a:xfrm>
            <a:off x="98250" y="16350"/>
            <a:ext cx="8826600" cy="6027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800"/>
              <a:buNone/>
              <a:defRPr sz="1800"/>
            </a:lvl1pPr>
            <a:lvl2pPr lvl="1" algn="l">
              <a:lnSpc>
                <a:spcPct val="100000"/>
              </a:lnSpc>
              <a:spcBef>
                <a:spcPts val="0"/>
              </a:spcBef>
              <a:spcAft>
                <a:spcPts val="0"/>
              </a:spcAft>
              <a:buSzPts val="1800"/>
              <a:buNone/>
              <a:defRPr sz="1800"/>
            </a:lvl2pPr>
            <a:lvl3pPr lvl="2" algn="l">
              <a:lnSpc>
                <a:spcPct val="100000"/>
              </a:lnSpc>
              <a:spcBef>
                <a:spcPts val="0"/>
              </a:spcBef>
              <a:spcAft>
                <a:spcPts val="0"/>
              </a:spcAft>
              <a:buSzPts val="1800"/>
              <a:buNone/>
              <a:defRPr sz="1800"/>
            </a:lvl3pPr>
            <a:lvl4pPr lvl="3" algn="l">
              <a:lnSpc>
                <a:spcPct val="100000"/>
              </a:lnSpc>
              <a:spcBef>
                <a:spcPts val="0"/>
              </a:spcBef>
              <a:spcAft>
                <a:spcPts val="0"/>
              </a:spcAft>
              <a:buSzPts val="1800"/>
              <a:buNone/>
              <a:defRPr sz="1800"/>
            </a:lvl4pPr>
            <a:lvl5pPr lvl="4" algn="l">
              <a:lnSpc>
                <a:spcPct val="100000"/>
              </a:lnSpc>
              <a:spcBef>
                <a:spcPts val="0"/>
              </a:spcBef>
              <a:spcAft>
                <a:spcPts val="0"/>
              </a:spcAft>
              <a:buSzPts val="1800"/>
              <a:buNone/>
              <a:defRPr sz="1800"/>
            </a:lvl5pPr>
            <a:lvl6pPr lvl="5" algn="l">
              <a:lnSpc>
                <a:spcPct val="100000"/>
              </a:lnSpc>
              <a:spcBef>
                <a:spcPts val="0"/>
              </a:spcBef>
              <a:spcAft>
                <a:spcPts val="0"/>
              </a:spcAft>
              <a:buSzPts val="1800"/>
              <a:buNone/>
              <a:defRPr sz="1800"/>
            </a:lvl6pPr>
            <a:lvl7pPr lvl="6" algn="l">
              <a:lnSpc>
                <a:spcPct val="100000"/>
              </a:lnSpc>
              <a:spcBef>
                <a:spcPts val="0"/>
              </a:spcBef>
              <a:spcAft>
                <a:spcPts val="0"/>
              </a:spcAft>
              <a:buSzPts val="1800"/>
              <a:buNone/>
              <a:defRPr sz="1800"/>
            </a:lvl7pPr>
            <a:lvl8pPr lvl="7" algn="l">
              <a:lnSpc>
                <a:spcPct val="100000"/>
              </a:lnSpc>
              <a:spcBef>
                <a:spcPts val="0"/>
              </a:spcBef>
              <a:spcAft>
                <a:spcPts val="0"/>
              </a:spcAft>
              <a:buSzPts val="1800"/>
              <a:buNone/>
              <a:defRPr sz="1800"/>
            </a:lvl8pPr>
            <a:lvl9pPr lvl="8" algn="l">
              <a:lnSpc>
                <a:spcPct val="100000"/>
              </a:lnSpc>
              <a:spcBef>
                <a:spcPts val="0"/>
              </a:spcBef>
              <a:spcAft>
                <a:spcPts val="0"/>
              </a:spcAft>
              <a:buSzPts val="1800"/>
              <a:buNone/>
              <a:defRPr sz="1800"/>
            </a:lvl9pPr>
          </a:lstStyle>
          <a:p>
            <a:endParaRPr/>
          </a:p>
        </p:txBody>
      </p:sp>
      <p:sp>
        <p:nvSpPr>
          <p:cNvPr id="60" name="Google Shape;60;p15"/>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1"/>
        <p:cNvGrpSpPr/>
        <p:nvPr/>
      </p:nvGrpSpPr>
      <p:grpSpPr>
        <a:xfrm>
          <a:off x="0" y="0"/>
          <a:ext cx="0" cy="0"/>
          <a:chOff x="0" y="0"/>
          <a:chExt cx="0" cy="0"/>
        </a:xfrm>
      </p:grpSpPr>
      <p:sp>
        <p:nvSpPr>
          <p:cNvPr id="62" name="Google Shape;62;p16"/>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 name="Google Shape;63;p16"/>
          <p:cNvSpPr/>
          <p:nvPr/>
        </p:nvSpPr>
        <p:spPr>
          <a:xfrm flipH="1">
            <a:off x="8246400" y="4245875"/>
            <a:ext cx="897600" cy="897600"/>
          </a:xfrm>
          <a:prstGeom prst="round1Rect">
            <a:avLst>
              <a:gd name="adj" fmla="val 16667"/>
            </a:avLst>
          </a:prstGeom>
          <a:solidFill>
            <a:schemeClr val="lt1">
              <a:alpha val="67843"/>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 name="Google Shape;64;p16"/>
          <p:cNvSpPr txBox="1">
            <a:spLocks noGrp="1"/>
          </p:cNvSpPr>
          <p:nvPr>
            <p:ph type="ctrTitle"/>
          </p:nvPr>
        </p:nvSpPr>
        <p:spPr>
          <a:xfrm>
            <a:off x="390525" y="1819275"/>
            <a:ext cx="8222100" cy="93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65" name="Google Shape;65;p16"/>
          <p:cNvSpPr txBox="1">
            <a:spLocks noGrp="1"/>
          </p:cNvSpPr>
          <p:nvPr>
            <p:ph type="subTitle" idx="1"/>
          </p:nvPr>
        </p:nvSpPr>
        <p:spPr>
          <a:xfrm>
            <a:off x="390525" y="2789130"/>
            <a:ext cx="8222100" cy="432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1800">
                <a:solidFill>
                  <a:schemeClr val="lt1"/>
                </a:solidFill>
              </a:defRPr>
            </a:lvl2pPr>
            <a:lvl3pPr lvl="2" algn="l">
              <a:lnSpc>
                <a:spcPct val="100000"/>
              </a:lnSpc>
              <a:spcBef>
                <a:spcPts val="0"/>
              </a:spcBef>
              <a:spcAft>
                <a:spcPts val="0"/>
              </a:spcAft>
              <a:buClr>
                <a:schemeClr val="lt1"/>
              </a:buClr>
              <a:buSzPts val="1800"/>
              <a:buNone/>
              <a:defRPr sz="1800">
                <a:solidFill>
                  <a:schemeClr val="lt1"/>
                </a:solidFill>
              </a:defRPr>
            </a:lvl3pPr>
            <a:lvl4pPr lvl="3" algn="l">
              <a:lnSpc>
                <a:spcPct val="100000"/>
              </a:lnSpc>
              <a:spcBef>
                <a:spcPts val="0"/>
              </a:spcBef>
              <a:spcAft>
                <a:spcPts val="0"/>
              </a:spcAft>
              <a:buClr>
                <a:schemeClr val="lt1"/>
              </a:buClr>
              <a:buSzPts val="1800"/>
              <a:buNone/>
              <a:defRPr sz="1800">
                <a:solidFill>
                  <a:schemeClr val="lt1"/>
                </a:solidFill>
              </a:defRPr>
            </a:lvl4pPr>
            <a:lvl5pPr lvl="4" algn="l">
              <a:lnSpc>
                <a:spcPct val="100000"/>
              </a:lnSpc>
              <a:spcBef>
                <a:spcPts val="0"/>
              </a:spcBef>
              <a:spcAft>
                <a:spcPts val="0"/>
              </a:spcAft>
              <a:buClr>
                <a:schemeClr val="lt1"/>
              </a:buClr>
              <a:buSzPts val="1800"/>
              <a:buNone/>
              <a:defRPr sz="1800">
                <a:solidFill>
                  <a:schemeClr val="lt1"/>
                </a:solidFill>
              </a:defRPr>
            </a:lvl5pPr>
            <a:lvl6pPr lvl="5" algn="l">
              <a:lnSpc>
                <a:spcPct val="100000"/>
              </a:lnSpc>
              <a:spcBef>
                <a:spcPts val="0"/>
              </a:spcBef>
              <a:spcAft>
                <a:spcPts val="0"/>
              </a:spcAft>
              <a:buClr>
                <a:schemeClr val="lt1"/>
              </a:buClr>
              <a:buSzPts val="1800"/>
              <a:buNone/>
              <a:defRPr sz="1800">
                <a:solidFill>
                  <a:schemeClr val="lt1"/>
                </a:solidFill>
              </a:defRPr>
            </a:lvl6pPr>
            <a:lvl7pPr lvl="6" algn="l">
              <a:lnSpc>
                <a:spcPct val="100000"/>
              </a:lnSpc>
              <a:spcBef>
                <a:spcPts val="0"/>
              </a:spcBef>
              <a:spcAft>
                <a:spcPts val="0"/>
              </a:spcAft>
              <a:buClr>
                <a:schemeClr val="lt1"/>
              </a:buClr>
              <a:buSzPts val="1800"/>
              <a:buNone/>
              <a:defRPr sz="1800">
                <a:solidFill>
                  <a:schemeClr val="lt1"/>
                </a:solidFill>
              </a:defRPr>
            </a:lvl7pPr>
            <a:lvl8pPr lvl="7" algn="l">
              <a:lnSpc>
                <a:spcPct val="100000"/>
              </a:lnSpc>
              <a:spcBef>
                <a:spcPts val="0"/>
              </a:spcBef>
              <a:spcAft>
                <a:spcPts val="0"/>
              </a:spcAft>
              <a:buClr>
                <a:schemeClr val="lt1"/>
              </a:buClr>
              <a:buSzPts val="1800"/>
              <a:buNone/>
              <a:defRPr sz="1800">
                <a:solidFill>
                  <a:schemeClr val="lt1"/>
                </a:solidFill>
              </a:defRPr>
            </a:lvl8pPr>
            <a:lvl9pPr lvl="8" algn="l">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66" name="Google Shape;66;p16"/>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7"/>
        <p:cNvGrpSpPr/>
        <p:nvPr/>
      </p:nvGrpSpPr>
      <p:grpSpPr>
        <a:xfrm>
          <a:off x="0" y="0"/>
          <a:ext cx="0" cy="0"/>
          <a:chOff x="0" y="0"/>
          <a:chExt cx="0" cy="0"/>
        </a:xfrm>
      </p:grpSpPr>
      <p:sp>
        <p:nvSpPr>
          <p:cNvPr id="68" name="Google Shape;68;p17"/>
          <p:cNvSpPr txBox="1">
            <a:spLocks noGrp="1"/>
          </p:cNvSpPr>
          <p:nvPr>
            <p:ph type="title"/>
          </p:nvPr>
        </p:nvSpPr>
        <p:spPr>
          <a:xfrm>
            <a:off x="460950" y="2065350"/>
            <a:ext cx="8222100" cy="1012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200"/>
              <a:buNone/>
              <a:defRPr sz="4200"/>
            </a:lvl1pPr>
            <a:lvl2pPr lvl="1" algn="l">
              <a:lnSpc>
                <a:spcPct val="100000"/>
              </a:lnSpc>
              <a:spcBef>
                <a:spcPts val="0"/>
              </a:spcBef>
              <a:spcAft>
                <a:spcPts val="0"/>
              </a:spcAft>
              <a:buSzPts val="4200"/>
              <a:buNone/>
              <a:defRPr sz="4200"/>
            </a:lvl2pPr>
            <a:lvl3pPr lvl="2" algn="l">
              <a:lnSpc>
                <a:spcPct val="100000"/>
              </a:lnSpc>
              <a:spcBef>
                <a:spcPts val="0"/>
              </a:spcBef>
              <a:spcAft>
                <a:spcPts val="0"/>
              </a:spcAft>
              <a:buSzPts val="4200"/>
              <a:buNone/>
              <a:defRPr sz="4200"/>
            </a:lvl3pPr>
            <a:lvl4pPr lvl="3" algn="l">
              <a:lnSpc>
                <a:spcPct val="100000"/>
              </a:lnSpc>
              <a:spcBef>
                <a:spcPts val="0"/>
              </a:spcBef>
              <a:spcAft>
                <a:spcPts val="0"/>
              </a:spcAft>
              <a:buSzPts val="4200"/>
              <a:buNone/>
              <a:defRPr sz="4200"/>
            </a:lvl4pPr>
            <a:lvl5pPr lvl="4" algn="l">
              <a:lnSpc>
                <a:spcPct val="100000"/>
              </a:lnSpc>
              <a:spcBef>
                <a:spcPts val="0"/>
              </a:spcBef>
              <a:spcAft>
                <a:spcPts val="0"/>
              </a:spcAft>
              <a:buSzPts val="4200"/>
              <a:buNone/>
              <a:defRPr sz="4200"/>
            </a:lvl5pPr>
            <a:lvl6pPr lvl="5" algn="l">
              <a:lnSpc>
                <a:spcPct val="100000"/>
              </a:lnSpc>
              <a:spcBef>
                <a:spcPts val="0"/>
              </a:spcBef>
              <a:spcAft>
                <a:spcPts val="0"/>
              </a:spcAft>
              <a:buSzPts val="4200"/>
              <a:buNone/>
              <a:defRPr sz="4200"/>
            </a:lvl6pPr>
            <a:lvl7pPr lvl="6" algn="l">
              <a:lnSpc>
                <a:spcPct val="100000"/>
              </a:lnSpc>
              <a:spcBef>
                <a:spcPts val="0"/>
              </a:spcBef>
              <a:spcAft>
                <a:spcPts val="0"/>
              </a:spcAft>
              <a:buSzPts val="4200"/>
              <a:buNone/>
              <a:defRPr sz="4200"/>
            </a:lvl7pPr>
            <a:lvl8pPr lvl="7" algn="l">
              <a:lnSpc>
                <a:spcPct val="100000"/>
              </a:lnSpc>
              <a:spcBef>
                <a:spcPts val="0"/>
              </a:spcBef>
              <a:spcAft>
                <a:spcPts val="0"/>
              </a:spcAft>
              <a:buSzPts val="4200"/>
              <a:buNone/>
              <a:defRPr sz="4200"/>
            </a:lvl8pPr>
            <a:lvl9pPr lvl="8" algn="l">
              <a:lnSpc>
                <a:spcPct val="100000"/>
              </a:lnSpc>
              <a:spcBef>
                <a:spcPts val="0"/>
              </a:spcBef>
              <a:spcAft>
                <a:spcPts val="0"/>
              </a:spcAft>
              <a:buSzPts val="4200"/>
              <a:buNone/>
              <a:defRPr sz="4200"/>
            </a:lvl9pPr>
          </a:lstStyle>
          <a:p>
            <a:endParaRPr/>
          </a:p>
        </p:txBody>
      </p:sp>
      <p:sp>
        <p:nvSpPr>
          <p:cNvPr id="69" name="Google Shape;69;p17"/>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70"/>
        <p:cNvGrpSpPr/>
        <p:nvPr/>
      </p:nvGrpSpPr>
      <p:grpSpPr>
        <a:xfrm>
          <a:off x="0" y="0"/>
          <a:ext cx="0" cy="0"/>
          <a:chOff x="0" y="0"/>
          <a:chExt cx="0" cy="0"/>
        </a:xfrm>
      </p:grpSpPr>
      <p:sp>
        <p:nvSpPr>
          <p:cNvPr id="71" name="Google Shape;71;p18"/>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2" name="Google Shape;72;p18"/>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3" name="Google Shape;73;p18"/>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74" name="Google Shape;74;p18"/>
          <p:cNvSpPr txBox="1">
            <a:spLocks noGrp="1"/>
          </p:cNvSpPr>
          <p:nvPr>
            <p:ph type="body" idx="1"/>
          </p:nvPr>
        </p:nvSpPr>
        <p:spPr>
          <a:xfrm>
            <a:off x="471900" y="1919075"/>
            <a:ext cx="3999900" cy="27102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75" name="Google Shape;75;p18"/>
          <p:cNvSpPr txBox="1">
            <a:spLocks noGrp="1"/>
          </p:cNvSpPr>
          <p:nvPr>
            <p:ph type="body" idx="2"/>
          </p:nvPr>
        </p:nvSpPr>
        <p:spPr>
          <a:xfrm>
            <a:off x="4694250" y="1919075"/>
            <a:ext cx="3999900" cy="27102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76" name="Google Shape;76;p18"/>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77"/>
        <p:cNvGrpSpPr/>
        <p:nvPr/>
      </p:nvGrpSpPr>
      <p:grpSpPr>
        <a:xfrm>
          <a:off x="0" y="0"/>
          <a:ext cx="0" cy="0"/>
          <a:chOff x="0" y="0"/>
          <a:chExt cx="0" cy="0"/>
        </a:xfrm>
      </p:grpSpPr>
      <p:sp>
        <p:nvSpPr>
          <p:cNvPr id="78" name="Google Shape;78;p19"/>
          <p:cNvSpPr txBox="1">
            <a:spLocks noGrp="1"/>
          </p:cNvSpPr>
          <p:nvPr>
            <p:ph type="title"/>
          </p:nvPr>
        </p:nvSpPr>
        <p:spPr>
          <a:xfrm>
            <a:off x="490250" y="488250"/>
            <a:ext cx="62271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6000"/>
              <a:buNone/>
              <a:defRPr sz="6000"/>
            </a:lvl1pPr>
            <a:lvl2pPr lvl="1" algn="l">
              <a:lnSpc>
                <a:spcPct val="100000"/>
              </a:lnSpc>
              <a:spcBef>
                <a:spcPts val="0"/>
              </a:spcBef>
              <a:spcAft>
                <a:spcPts val="0"/>
              </a:spcAft>
              <a:buSzPts val="6000"/>
              <a:buNone/>
              <a:defRPr sz="6000"/>
            </a:lvl2pPr>
            <a:lvl3pPr lvl="2" algn="l">
              <a:lnSpc>
                <a:spcPct val="100000"/>
              </a:lnSpc>
              <a:spcBef>
                <a:spcPts val="0"/>
              </a:spcBef>
              <a:spcAft>
                <a:spcPts val="0"/>
              </a:spcAft>
              <a:buSzPts val="6000"/>
              <a:buNone/>
              <a:defRPr sz="6000"/>
            </a:lvl3pPr>
            <a:lvl4pPr lvl="3" algn="l">
              <a:lnSpc>
                <a:spcPct val="100000"/>
              </a:lnSpc>
              <a:spcBef>
                <a:spcPts val="0"/>
              </a:spcBef>
              <a:spcAft>
                <a:spcPts val="0"/>
              </a:spcAft>
              <a:buSzPts val="6000"/>
              <a:buNone/>
              <a:defRPr sz="6000"/>
            </a:lvl4pPr>
            <a:lvl5pPr lvl="4" algn="l">
              <a:lnSpc>
                <a:spcPct val="100000"/>
              </a:lnSpc>
              <a:spcBef>
                <a:spcPts val="0"/>
              </a:spcBef>
              <a:spcAft>
                <a:spcPts val="0"/>
              </a:spcAft>
              <a:buSzPts val="6000"/>
              <a:buNone/>
              <a:defRPr sz="6000"/>
            </a:lvl5pPr>
            <a:lvl6pPr lvl="5" algn="l">
              <a:lnSpc>
                <a:spcPct val="100000"/>
              </a:lnSpc>
              <a:spcBef>
                <a:spcPts val="0"/>
              </a:spcBef>
              <a:spcAft>
                <a:spcPts val="0"/>
              </a:spcAft>
              <a:buSzPts val="6000"/>
              <a:buNone/>
              <a:defRPr sz="6000"/>
            </a:lvl6pPr>
            <a:lvl7pPr lvl="6" algn="l">
              <a:lnSpc>
                <a:spcPct val="100000"/>
              </a:lnSpc>
              <a:spcBef>
                <a:spcPts val="0"/>
              </a:spcBef>
              <a:spcAft>
                <a:spcPts val="0"/>
              </a:spcAft>
              <a:buSzPts val="6000"/>
              <a:buNone/>
              <a:defRPr sz="6000"/>
            </a:lvl7pPr>
            <a:lvl8pPr lvl="7" algn="l">
              <a:lnSpc>
                <a:spcPct val="100000"/>
              </a:lnSpc>
              <a:spcBef>
                <a:spcPts val="0"/>
              </a:spcBef>
              <a:spcAft>
                <a:spcPts val="0"/>
              </a:spcAft>
              <a:buSzPts val="6000"/>
              <a:buNone/>
              <a:defRPr sz="6000"/>
            </a:lvl8pPr>
            <a:lvl9pPr lvl="8" algn="l">
              <a:lnSpc>
                <a:spcPct val="100000"/>
              </a:lnSpc>
              <a:spcBef>
                <a:spcPts val="0"/>
              </a:spcBef>
              <a:spcAft>
                <a:spcPts val="0"/>
              </a:spcAft>
              <a:buSzPts val="6000"/>
              <a:buNone/>
              <a:defRPr sz="6000"/>
            </a:lvl9pPr>
          </a:lstStyle>
          <a:p>
            <a:endParaRPr/>
          </a:p>
        </p:txBody>
      </p:sp>
      <p:sp>
        <p:nvSpPr>
          <p:cNvPr id="79" name="Google Shape;79;p19"/>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0"/>
        <p:cNvGrpSpPr/>
        <p:nvPr/>
      </p:nvGrpSpPr>
      <p:grpSpPr>
        <a:xfrm>
          <a:off x="0" y="0"/>
          <a:ext cx="0" cy="0"/>
          <a:chOff x="0" y="0"/>
          <a:chExt cx="0" cy="0"/>
        </a:xfrm>
      </p:grpSpPr>
      <p:sp>
        <p:nvSpPr>
          <p:cNvPr id="81" name="Google Shape;81;p20"/>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 name="Google Shape;82;p20"/>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3" name="Google Shape;83;p2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4200"/>
              <a:buNone/>
              <a:defRPr sz="4200">
                <a:solidFill>
                  <a:schemeClr val="dk2"/>
                </a:solidFill>
              </a:defRPr>
            </a:lvl1pPr>
            <a:lvl2pPr lvl="1" algn="ctr">
              <a:lnSpc>
                <a:spcPct val="100000"/>
              </a:lnSpc>
              <a:spcBef>
                <a:spcPts val="0"/>
              </a:spcBef>
              <a:spcAft>
                <a:spcPts val="0"/>
              </a:spcAft>
              <a:buClr>
                <a:schemeClr val="dk2"/>
              </a:buClr>
              <a:buSzPts val="4200"/>
              <a:buNone/>
              <a:defRPr sz="4200">
                <a:solidFill>
                  <a:schemeClr val="dk2"/>
                </a:solidFill>
              </a:defRPr>
            </a:lvl2pPr>
            <a:lvl3pPr lvl="2" algn="ctr">
              <a:lnSpc>
                <a:spcPct val="100000"/>
              </a:lnSpc>
              <a:spcBef>
                <a:spcPts val="0"/>
              </a:spcBef>
              <a:spcAft>
                <a:spcPts val="0"/>
              </a:spcAft>
              <a:buClr>
                <a:schemeClr val="dk2"/>
              </a:buClr>
              <a:buSzPts val="4200"/>
              <a:buNone/>
              <a:defRPr sz="4200">
                <a:solidFill>
                  <a:schemeClr val="dk2"/>
                </a:solidFill>
              </a:defRPr>
            </a:lvl3pPr>
            <a:lvl4pPr lvl="3" algn="ctr">
              <a:lnSpc>
                <a:spcPct val="100000"/>
              </a:lnSpc>
              <a:spcBef>
                <a:spcPts val="0"/>
              </a:spcBef>
              <a:spcAft>
                <a:spcPts val="0"/>
              </a:spcAft>
              <a:buClr>
                <a:schemeClr val="dk2"/>
              </a:buClr>
              <a:buSzPts val="4200"/>
              <a:buNone/>
              <a:defRPr sz="4200">
                <a:solidFill>
                  <a:schemeClr val="dk2"/>
                </a:solidFill>
              </a:defRPr>
            </a:lvl4pPr>
            <a:lvl5pPr lvl="4" algn="ctr">
              <a:lnSpc>
                <a:spcPct val="100000"/>
              </a:lnSpc>
              <a:spcBef>
                <a:spcPts val="0"/>
              </a:spcBef>
              <a:spcAft>
                <a:spcPts val="0"/>
              </a:spcAft>
              <a:buClr>
                <a:schemeClr val="dk2"/>
              </a:buClr>
              <a:buSzPts val="4200"/>
              <a:buNone/>
              <a:defRPr sz="4200">
                <a:solidFill>
                  <a:schemeClr val="dk2"/>
                </a:solidFill>
              </a:defRPr>
            </a:lvl5pPr>
            <a:lvl6pPr lvl="5" algn="ctr">
              <a:lnSpc>
                <a:spcPct val="100000"/>
              </a:lnSpc>
              <a:spcBef>
                <a:spcPts val="0"/>
              </a:spcBef>
              <a:spcAft>
                <a:spcPts val="0"/>
              </a:spcAft>
              <a:buClr>
                <a:schemeClr val="dk2"/>
              </a:buClr>
              <a:buSzPts val="4200"/>
              <a:buNone/>
              <a:defRPr sz="4200">
                <a:solidFill>
                  <a:schemeClr val="dk2"/>
                </a:solidFill>
              </a:defRPr>
            </a:lvl6pPr>
            <a:lvl7pPr lvl="6" algn="ctr">
              <a:lnSpc>
                <a:spcPct val="100000"/>
              </a:lnSpc>
              <a:spcBef>
                <a:spcPts val="0"/>
              </a:spcBef>
              <a:spcAft>
                <a:spcPts val="0"/>
              </a:spcAft>
              <a:buClr>
                <a:schemeClr val="dk2"/>
              </a:buClr>
              <a:buSzPts val="4200"/>
              <a:buNone/>
              <a:defRPr sz="4200">
                <a:solidFill>
                  <a:schemeClr val="dk2"/>
                </a:solidFill>
              </a:defRPr>
            </a:lvl7pPr>
            <a:lvl8pPr lvl="7" algn="ctr">
              <a:lnSpc>
                <a:spcPct val="100000"/>
              </a:lnSpc>
              <a:spcBef>
                <a:spcPts val="0"/>
              </a:spcBef>
              <a:spcAft>
                <a:spcPts val="0"/>
              </a:spcAft>
              <a:buClr>
                <a:schemeClr val="dk2"/>
              </a:buClr>
              <a:buSzPts val="4200"/>
              <a:buNone/>
              <a:defRPr sz="4200">
                <a:solidFill>
                  <a:schemeClr val="dk2"/>
                </a:solidFill>
              </a:defRPr>
            </a:lvl8pPr>
            <a:lvl9pPr lvl="8" algn="ctr">
              <a:lnSpc>
                <a:spcPct val="100000"/>
              </a:lnSpc>
              <a:spcBef>
                <a:spcPts val="0"/>
              </a:spcBef>
              <a:spcAft>
                <a:spcPts val="0"/>
              </a:spcAft>
              <a:buClr>
                <a:schemeClr val="dk2"/>
              </a:buClr>
              <a:buSzPts val="4200"/>
              <a:buNone/>
              <a:defRPr sz="4200">
                <a:solidFill>
                  <a:schemeClr val="dk2"/>
                </a:solidFill>
              </a:defRPr>
            </a:lvl9pPr>
          </a:lstStyle>
          <a:p>
            <a:endParaRPr/>
          </a:p>
        </p:txBody>
      </p:sp>
      <p:sp>
        <p:nvSpPr>
          <p:cNvPr id="84" name="Google Shape;84;p20"/>
          <p:cNvSpPr txBox="1">
            <a:spLocks noGrp="1"/>
          </p:cNvSpPr>
          <p:nvPr>
            <p:ph type="subTitle" idx="1"/>
          </p:nvPr>
        </p:nvSpPr>
        <p:spPr>
          <a:xfrm>
            <a:off x="265500" y="2779467"/>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85" name="Google Shape;85;p20"/>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Clr>
                <a:schemeClr val="lt1"/>
              </a:buClr>
              <a:buSzPts val="1800"/>
              <a:buChar char="●"/>
              <a:defRPr>
                <a:solidFill>
                  <a:schemeClr val="lt1"/>
                </a:solidFill>
              </a:defRPr>
            </a:lvl1pPr>
            <a:lvl2pPr marL="914400" lvl="1" indent="-317500" algn="l">
              <a:lnSpc>
                <a:spcPct val="115000"/>
              </a:lnSpc>
              <a:spcBef>
                <a:spcPts val="1600"/>
              </a:spcBef>
              <a:spcAft>
                <a:spcPts val="0"/>
              </a:spcAft>
              <a:buClr>
                <a:schemeClr val="lt1"/>
              </a:buClr>
              <a:buSzPts val="1400"/>
              <a:buChar char="○"/>
              <a:defRPr>
                <a:solidFill>
                  <a:schemeClr val="lt1"/>
                </a:solidFill>
              </a:defRPr>
            </a:lvl2pPr>
            <a:lvl3pPr marL="1371600" lvl="2" indent="-317500" algn="l">
              <a:lnSpc>
                <a:spcPct val="115000"/>
              </a:lnSpc>
              <a:spcBef>
                <a:spcPts val="1600"/>
              </a:spcBef>
              <a:spcAft>
                <a:spcPts val="0"/>
              </a:spcAft>
              <a:buClr>
                <a:schemeClr val="lt1"/>
              </a:buClr>
              <a:buSzPts val="1400"/>
              <a:buChar char="■"/>
              <a:defRPr>
                <a:solidFill>
                  <a:schemeClr val="lt1"/>
                </a:solidFill>
              </a:defRPr>
            </a:lvl3pPr>
            <a:lvl4pPr marL="1828800" lvl="3" indent="-317500" algn="l">
              <a:lnSpc>
                <a:spcPct val="115000"/>
              </a:lnSpc>
              <a:spcBef>
                <a:spcPts val="1600"/>
              </a:spcBef>
              <a:spcAft>
                <a:spcPts val="0"/>
              </a:spcAft>
              <a:buClr>
                <a:schemeClr val="lt1"/>
              </a:buClr>
              <a:buSzPts val="1400"/>
              <a:buChar char="●"/>
              <a:defRPr>
                <a:solidFill>
                  <a:schemeClr val="lt1"/>
                </a:solidFill>
              </a:defRPr>
            </a:lvl4pPr>
            <a:lvl5pPr marL="2286000" lvl="4" indent="-317500" algn="l">
              <a:lnSpc>
                <a:spcPct val="115000"/>
              </a:lnSpc>
              <a:spcBef>
                <a:spcPts val="1600"/>
              </a:spcBef>
              <a:spcAft>
                <a:spcPts val="0"/>
              </a:spcAft>
              <a:buClr>
                <a:schemeClr val="lt1"/>
              </a:buClr>
              <a:buSzPts val="1400"/>
              <a:buChar char="○"/>
              <a:defRPr>
                <a:solidFill>
                  <a:schemeClr val="lt1"/>
                </a:solidFill>
              </a:defRPr>
            </a:lvl5pPr>
            <a:lvl6pPr marL="2743200" lvl="5" indent="-317500" algn="l">
              <a:lnSpc>
                <a:spcPct val="115000"/>
              </a:lnSpc>
              <a:spcBef>
                <a:spcPts val="1600"/>
              </a:spcBef>
              <a:spcAft>
                <a:spcPts val="0"/>
              </a:spcAft>
              <a:buClr>
                <a:schemeClr val="lt1"/>
              </a:buClr>
              <a:buSzPts val="1400"/>
              <a:buChar char="■"/>
              <a:defRPr>
                <a:solidFill>
                  <a:schemeClr val="lt1"/>
                </a:solidFill>
              </a:defRPr>
            </a:lvl6pPr>
            <a:lvl7pPr marL="3200400" lvl="6" indent="-317500" algn="l">
              <a:lnSpc>
                <a:spcPct val="115000"/>
              </a:lnSpc>
              <a:spcBef>
                <a:spcPts val="1600"/>
              </a:spcBef>
              <a:spcAft>
                <a:spcPts val="0"/>
              </a:spcAft>
              <a:buClr>
                <a:schemeClr val="lt1"/>
              </a:buClr>
              <a:buSzPts val="1400"/>
              <a:buChar char="●"/>
              <a:defRPr>
                <a:solidFill>
                  <a:schemeClr val="lt1"/>
                </a:solidFill>
              </a:defRPr>
            </a:lvl7pPr>
            <a:lvl8pPr marL="3657600" lvl="7" indent="-317500" algn="l">
              <a:lnSpc>
                <a:spcPct val="115000"/>
              </a:lnSpc>
              <a:spcBef>
                <a:spcPts val="1600"/>
              </a:spcBef>
              <a:spcAft>
                <a:spcPts val="0"/>
              </a:spcAft>
              <a:buClr>
                <a:schemeClr val="lt1"/>
              </a:buClr>
              <a:buSzPts val="1400"/>
              <a:buChar char="○"/>
              <a:defRPr>
                <a:solidFill>
                  <a:schemeClr val="lt1"/>
                </a:solidFill>
              </a:defRPr>
            </a:lvl8pPr>
            <a:lvl9pPr marL="4114800" lvl="8" indent="-317500" algn="l">
              <a:lnSpc>
                <a:spcPct val="115000"/>
              </a:lnSpc>
              <a:spcBef>
                <a:spcPts val="1600"/>
              </a:spcBef>
              <a:spcAft>
                <a:spcPts val="1600"/>
              </a:spcAft>
              <a:buClr>
                <a:schemeClr val="lt1"/>
              </a:buClr>
              <a:buSzPts val="1400"/>
              <a:buChar char="■"/>
              <a:defRPr>
                <a:solidFill>
                  <a:schemeClr val="lt1"/>
                </a:solidFill>
              </a:defRPr>
            </a:lvl9pPr>
          </a:lstStyle>
          <a:p>
            <a:endParaRPr/>
          </a:p>
        </p:txBody>
      </p:sp>
      <p:sp>
        <p:nvSpPr>
          <p:cNvPr id="86" name="Google Shape;86;p20"/>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87"/>
        <p:cNvGrpSpPr/>
        <p:nvPr/>
      </p:nvGrpSpPr>
      <p:grpSpPr>
        <a:xfrm>
          <a:off x="0" y="0"/>
          <a:ext cx="0" cy="0"/>
          <a:chOff x="0" y="0"/>
          <a:chExt cx="0" cy="0"/>
        </a:xfrm>
      </p:grpSpPr>
      <p:sp>
        <p:nvSpPr>
          <p:cNvPr id="88" name="Google Shape;88;p21"/>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 name="Google Shape;89;p21"/>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 name="Google Shape;90;p21"/>
          <p:cNvSpPr txBox="1">
            <a:spLocks noGrp="1"/>
          </p:cNvSpPr>
          <p:nvPr>
            <p:ph type="body" idx="1"/>
          </p:nvPr>
        </p:nvSpPr>
        <p:spPr>
          <a:xfrm>
            <a:off x="57150" y="4696825"/>
            <a:ext cx="8382000" cy="4467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91" name="Google Shape;91;p2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92"/>
        <p:cNvGrpSpPr/>
        <p:nvPr/>
      </p:nvGrpSpPr>
      <p:grpSpPr>
        <a:xfrm>
          <a:off x="0" y="0"/>
          <a:ext cx="0" cy="0"/>
          <a:chOff x="0" y="0"/>
          <a:chExt cx="0" cy="0"/>
        </a:xfrm>
      </p:grpSpPr>
      <p:sp>
        <p:nvSpPr>
          <p:cNvPr id="93" name="Google Shape;93;p22"/>
          <p:cNvSpPr txBox="1">
            <a:spLocks noGrp="1"/>
          </p:cNvSpPr>
          <p:nvPr>
            <p:ph type="title" hasCustomPrompt="1"/>
          </p:nvPr>
        </p:nvSpPr>
        <p:spPr>
          <a:xfrm>
            <a:off x="475500" y="1258525"/>
            <a:ext cx="82221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12000"/>
              <a:buNone/>
              <a:defRPr sz="12000">
                <a:solidFill>
                  <a:schemeClr val="dk2"/>
                </a:solidFill>
              </a:defRPr>
            </a:lvl1pPr>
            <a:lvl2pPr lvl="1" algn="ctr">
              <a:lnSpc>
                <a:spcPct val="100000"/>
              </a:lnSpc>
              <a:spcBef>
                <a:spcPts val="0"/>
              </a:spcBef>
              <a:spcAft>
                <a:spcPts val="0"/>
              </a:spcAft>
              <a:buClr>
                <a:schemeClr val="dk2"/>
              </a:buClr>
              <a:buSzPts val="12000"/>
              <a:buNone/>
              <a:defRPr sz="12000">
                <a:solidFill>
                  <a:schemeClr val="dk2"/>
                </a:solidFill>
              </a:defRPr>
            </a:lvl2pPr>
            <a:lvl3pPr lvl="2" algn="ctr">
              <a:lnSpc>
                <a:spcPct val="100000"/>
              </a:lnSpc>
              <a:spcBef>
                <a:spcPts val="0"/>
              </a:spcBef>
              <a:spcAft>
                <a:spcPts val="0"/>
              </a:spcAft>
              <a:buClr>
                <a:schemeClr val="dk2"/>
              </a:buClr>
              <a:buSzPts val="12000"/>
              <a:buNone/>
              <a:defRPr sz="12000">
                <a:solidFill>
                  <a:schemeClr val="dk2"/>
                </a:solidFill>
              </a:defRPr>
            </a:lvl3pPr>
            <a:lvl4pPr lvl="3" algn="ctr">
              <a:lnSpc>
                <a:spcPct val="100000"/>
              </a:lnSpc>
              <a:spcBef>
                <a:spcPts val="0"/>
              </a:spcBef>
              <a:spcAft>
                <a:spcPts val="0"/>
              </a:spcAft>
              <a:buClr>
                <a:schemeClr val="dk2"/>
              </a:buClr>
              <a:buSzPts val="12000"/>
              <a:buNone/>
              <a:defRPr sz="12000">
                <a:solidFill>
                  <a:schemeClr val="dk2"/>
                </a:solidFill>
              </a:defRPr>
            </a:lvl4pPr>
            <a:lvl5pPr lvl="4" algn="ctr">
              <a:lnSpc>
                <a:spcPct val="100000"/>
              </a:lnSpc>
              <a:spcBef>
                <a:spcPts val="0"/>
              </a:spcBef>
              <a:spcAft>
                <a:spcPts val="0"/>
              </a:spcAft>
              <a:buClr>
                <a:schemeClr val="dk2"/>
              </a:buClr>
              <a:buSzPts val="12000"/>
              <a:buNone/>
              <a:defRPr sz="12000">
                <a:solidFill>
                  <a:schemeClr val="dk2"/>
                </a:solidFill>
              </a:defRPr>
            </a:lvl5pPr>
            <a:lvl6pPr lvl="5" algn="ctr">
              <a:lnSpc>
                <a:spcPct val="100000"/>
              </a:lnSpc>
              <a:spcBef>
                <a:spcPts val="0"/>
              </a:spcBef>
              <a:spcAft>
                <a:spcPts val="0"/>
              </a:spcAft>
              <a:buClr>
                <a:schemeClr val="dk2"/>
              </a:buClr>
              <a:buSzPts val="12000"/>
              <a:buNone/>
              <a:defRPr sz="12000">
                <a:solidFill>
                  <a:schemeClr val="dk2"/>
                </a:solidFill>
              </a:defRPr>
            </a:lvl6pPr>
            <a:lvl7pPr lvl="6" algn="ctr">
              <a:lnSpc>
                <a:spcPct val="100000"/>
              </a:lnSpc>
              <a:spcBef>
                <a:spcPts val="0"/>
              </a:spcBef>
              <a:spcAft>
                <a:spcPts val="0"/>
              </a:spcAft>
              <a:buClr>
                <a:schemeClr val="dk2"/>
              </a:buClr>
              <a:buSzPts val="12000"/>
              <a:buNone/>
              <a:defRPr sz="12000">
                <a:solidFill>
                  <a:schemeClr val="dk2"/>
                </a:solidFill>
              </a:defRPr>
            </a:lvl7pPr>
            <a:lvl8pPr lvl="7" algn="ctr">
              <a:lnSpc>
                <a:spcPct val="100000"/>
              </a:lnSpc>
              <a:spcBef>
                <a:spcPts val="0"/>
              </a:spcBef>
              <a:spcAft>
                <a:spcPts val="0"/>
              </a:spcAft>
              <a:buClr>
                <a:schemeClr val="dk2"/>
              </a:buClr>
              <a:buSzPts val="12000"/>
              <a:buNone/>
              <a:defRPr sz="12000">
                <a:solidFill>
                  <a:schemeClr val="dk2"/>
                </a:solidFill>
              </a:defRPr>
            </a:lvl8pPr>
            <a:lvl9pPr lvl="8" algn="ctr">
              <a:lnSpc>
                <a:spcPct val="100000"/>
              </a:lnSpc>
              <a:spcBef>
                <a:spcPts val="0"/>
              </a:spcBef>
              <a:spcAft>
                <a:spcPts val="0"/>
              </a:spcAft>
              <a:buClr>
                <a:schemeClr val="dk2"/>
              </a:buClr>
              <a:buSzPts val="12000"/>
              <a:buNone/>
              <a:defRPr sz="12000">
                <a:solidFill>
                  <a:schemeClr val="dk2"/>
                </a:solidFill>
              </a:defRPr>
            </a:lvl9pPr>
          </a:lstStyle>
          <a:p>
            <a:r>
              <a:t>xx%</a:t>
            </a:r>
          </a:p>
        </p:txBody>
      </p:sp>
      <p:sp>
        <p:nvSpPr>
          <p:cNvPr id="94" name="Google Shape;94;p22"/>
          <p:cNvSpPr txBox="1">
            <a:spLocks noGrp="1"/>
          </p:cNvSpPr>
          <p:nvPr>
            <p:ph type="body" idx="1"/>
          </p:nvPr>
        </p:nvSpPr>
        <p:spPr>
          <a:xfrm>
            <a:off x="475500" y="3304625"/>
            <a:ext cx="82221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95" name="Google Shape;95;p22"/>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1pPr>
            <a:lvl2pPr marR="0" lvl="1"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2pPr>
            <a:lvl3pPr marR="0" lvl="2"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3pPr>
            <a:lvl4pPr marR="0" lvl="3"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4pPr>
            <a:lvl5pPr marR="0" lvl="4"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5pPr>
            <a:lvl6pPr marR="0" lvl="5"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6pPr>
            <a:lvl7pPr marR="0" lvl="6"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7pPr>
            <a:lvl8pPr marR="0" lvl="7"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8pPr>
            <a:lvl9pPr marR="0" lvl="8"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9pPr>
          </a:lstStyle>
          <a:p>
            <a:endParaRPr/>
          </a:p>
        </p:txBody>
      </p:sp>
      <p:sp>
        <p:nvSpPr>
          <p:cNvPr id="52" name="Google Shape;52;p13"/>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lt2"/>
              </a:buClr>
              <a:buSzPts val="1800"/>
              <a:buFont typeface="Roboto"/>
              <a:buChar char="●"/>
              <a:defRPr sz="1800" b="0" i="0" u="none" strike="noStrike" cap="none">
                <a:solidFill>
                  <a:schemeClr val="lt2"/>
                </a:solidFill>
                <a:latin typeface="Roboto"/>
                <a:ea typeface="Roboto"/>
                <a:cs typeface="Roboto"/>
                <a:sym typeface="Roboto"/>
              </a:defRPr>
            </a:lvl1pPr>
            <a:lvl2pPr marL="914400" marR="0" lvl="1"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2pPr>
            <a:lvl3pPr marL="1371600" marR="0" lvl="2"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3pPr>
            <a:lvl4pPr marL="1828800" marR="0" lvl="3"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4pPr>
            <a:lvl5pPr marL="2286000" marR="0" lvl="4"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5pPr>
            <a:lvl6pPr marL="2743200" marR="0" lvl="5"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6pPr>
            <a:lvl7pPr marL="3200400" marR="0" lvl="6"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7pPr>
            <a:lvl8pPr marL="3657600" marR="0" lvl="7"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lt2"/>
              </a:buClr>
              <a:buSzPts val="1400"/>
              <a:buFont typeface="Roboto"/>
              <a:buChar char="■"/>
              <a:defRPr sz="1400" b="0" i="0" u="none" strike="noStrike" cap="none">
                <a:solidFill>
                  <a:schemeClr val="lt2"/>
                </a:solidFill>
                <a:latin typeface="Roboto"/>
                <a:ea typeface="Roboto"/>
                <a:cs typeface="Roboto"/>
                <a:sym typeface="Roboto"/>
              </a:defRPr>
            </a:lvl9pPr>
          </a:lstStyle>
          <a:p>
            <a:endParaRPr/>
          </a:p>
        </p:txBody>
      </p:sp>
      <p:sp>
        <p:nvSpPr>
          <p:cNvPr id="53" name="Google Shape;53;p13"/>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8" Type="http://schemas.openxmlformats.org/officeDocument/2006/relationships/hyperlink" Target="https://journalofethics.ama-assn.org/article/keeping-backdoor-eugenics-ajar-disability-and-future-prenatal-screening/2016-04#:~:text=We%20argue%20that%20prenatal%20screening,of%20people%20with%20the%20condition." TargetMode="External"/><Relationship Id="rId3" Type="http://schemas.openxmlformats.org/officeDocument/2006/relationships/hyperlink" Target="https://en.wikipedia.org/wiki/Sex-selective_abortion" TargetMode="External"/><Relationship Id="rId7" Type="http://schemas.openxmlformats.org/officeDocument/2006/relationships/hyperlink" Target="https://read.dukeupress.edu/books/book/1101/Not-Quite-WhiteWhite-Trash-and-the-Boundaries-of" TargetMode="External"/><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hyperlink" Target="https://en.wikipedia.org/wiki/The_Holocaust" TargetMode="External"/><Relationship Id="rId5" Type="http://schemas.openxmlformats.org/officeDocument/2006/relationships/hyperlink" Target="https://www.youtube.com/watch?time_continue=2&amp;v=TKpyaDZkNfU&amp;feature=emb_logo" TargetMode="External"/><Relationship Id="rId4" Type="http://schemas.openxmlformats.org/officeDocument/2006/relationships/hyperlink" Target="https://www.theguardian.com/world/2008/dec/18/rwanda-unitednations" TargetMode="External"/><Relationship Id="rId9" Type="http://schemas.openxmlformats.org/officeDocument/2006/relationships/hyperlink" Target="https://time.com/5737080/native-american-sterilization-history/"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plato.stanford.edu/entries/eugenics/"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s://www.ncbi.nlm.nih.gov/pmc/articles/PMC4135459/"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hyperlink" Target="https://en.wikipedia.org/wiki/New_eugenics#:~:text=New%20eugenics%2C%20also%20known%20as,technology%20and%20human%20genetic%20engineering."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hyperlink" Target="https://www.ncbi.nlm.nih.gov/pmc/articles/PMC4135459/" TargetMode="External"/><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hyperlink" Target="https://aldinhe.ac.uk/teaching-learning/argumentation/" TargetMode="External"/><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mailto:S.Robbins@sussex.ac.uk"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image" Target="../media/image2.jpg"/><Relationship Id="rId4" Type="http://schemas.openxmlformats.org/officeDocument/2006/relationships/hyperlink" Target="http://www.sussex.ac.uk/skillshub/"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hyperlink" Target="http://www.youtube.com/watch?v=5-tOeh8n8yQ" TargetMode="External"/><Relationship Id="rId2" Type="http://schemas.openxmlformats.org/officeDocument/2006/relationships/notesSlide" Target="../notesSlides/notesSlide22.xml"/><Relationship Id="rId1" Type="http://schemas.openxmlformats.org/officeDocument/2006/relationships/slideLayout" Target="../slideLayouts/slideLayout13.xml"/><Relationship Id="rId4" Type="http://schemas.openxmlformats.org/officeDocument/2006/relationships/image" Target="../media/image3.jpg"/></Relationships>
</file>

<file path=ppt/slides/_rels/slide24.xml.rels><?xml version="1.0" encoding="UTF-8" standalone="yes"?>
<Relationships xmlns="http://schemas.openxmlformats.org/package/2006/relationships"><Relationship Id="rId3" Type="http://schemas.openxmlformats.org/officeDocument/2006/relationships/hyperlink" Target="https://www.newyorker.com/magazine/2009/08/10/the-courthouse-ring" TargetMode="External"/><Relationship Id="rId2" Type="http://schemas.openxmlformats.org/officeDocument/2006/relationships/notesSlide" Target="../notesSlides/notesSlide23.xml"/><Relationship Id="rId1" Type="http://schemas.openxmlformats.org/officeDocument/2006/relationships/slideLayout" Target="../slideLayouts/slideLayout13.xml"/><Relationship Id="rId6" Type="http://schemas.openxmlformats.org/officeDocument/2006/relationships/hyperlink" Target="https://www.salon.com/2016/07/09/the_deep_roots_of_white_trash_in_america_not_only_are_we_not_a_post_racial_society_we_are_certainly_not_a_post_class_society/" TargetMode="External"/><Relationship Id="rId5" Type="http://schemas.openxmlformats.org/officeDocument/2006/relationships/hyperlink" Target="https://www.independent.co.uk/voices/tiger-king-netflix-joe-exotic-carole-baskin-eugenics-zoo-a9454491.html" TargetMode="External"/><Relationship Id="rId4" Type="http://schemas.openxmlformats.org/officeDocument/2006/relationships/hyperlink" Target="https://catalog.nypl.org/record=b17226975~S1"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minnpost.com/community-voices/2019/10/on-indigenous-peoples-day-recalling-forced-sterilizations-of-native-american-women/#:~:text=9%20years%20old.-,The%20U.S.,12%20Indian%20Health%20Service%20regions." TargetMode="External"/><Relationship Id="rId2" Type="http://schemas.openxmlformats.org/officeDocument/2006/relationships/notesSlide" Target="../notesSlides/notesSlide24.xml"/><Relationship Id="rId1" Type="http://schemas.openxmlformats.org/officeDocument/2006/relationships/slideLayout" Target="../slideLayouts/slideLayout13.xml"/><Relationship Id="rId6" Type="http://schemas.openxmlformats.org/officeDocument/2006/relationships/hyperlink" Target="https://foreignpolicy.com/2020/07/01/china-documents-uighur-genocidal-sterilization-xinjiang/" TargetMode="External"/><Relationship Id="rId5" Type="http://schemas.openxmlformats.org/officeDocument/2006/relationships/hyperlink" Target="https://www.theguardian.com/world/2008/dec/18/rwanda-unitednations" TargetMode="External"/><Relationship Id="rId4" Type="http://schemas.openxmlformats.org/officeDocument/2006/relationships/hyperlink" Target="https://www.minnpost.com/author/ellen-j-kennedy/"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psychologytoday.com/gb/blog/written/201806/the-long-shadow-the-eugenics-movement" TargetMode="External"/><Relationship Id="rId2" Type="http://schemas.openxmlformats.org/officeDocument/2006/relationships/notesSlide" Target="../notesSlides/notesSlide25.xml"/><Relationship Id="rId1" Type="http://schemas.openxmlformats.org/officeDocument/2006/relationships/slideLayout" Target="../slideLayouts/slideLayout13.xml"/><Relationship Id="rId5" Type="http://schemas.openxmlformats.org/officeDocument/2006/relationships/hyperlink" Target="https://ed.ted.com/lessons/the-dark-history-of-iq-tests-stefan-c-dombrowski" TargetMode="External"/><Relationship Id="rId4" Type="http://schemas.openxmlformats.org/officeDocument/2006/relationships/hyperlink" Target="https://www.businessinsider.com/iq-tests-dark-history-finally-being-used-for-good-2017-10?r=US&amp;IR=T"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theguardian.com/commentisfree/2017/aug/04/editing-human-genome-consumer-eugenics-designer-babies" TargetMode="External"/><Relationship Id="rId2" Type="http://schemas.openxmlformats.org/officeDocument/2006/relationships/notesSlide" Target="../notesSlides/notesSlide26.xml"/><Relationship Id="rId1" Type="http://schemas.openxmlformats.org/officeDocument/2006/relationships/slideLayout" Target="../slideLayouts/slideLayout13.xml"/><Relationship Id="rId5" Type="http://schemas.openxmlformats.org/officeDocument/2006/relationships/hyperlink" Target="https://en.wikipedia.org/wiki/Designer_baby" TargetMode="External"/><Relationship Id="rId4" Type="http://schemas.openxmlformats.org/officeDocument/2006/relationships/hyperlink" Target="https://fortune.com/2017/10/23/designer-babies-inequality-crispr-gene-editing/"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read.dukeupress.edu/books/book/1101/Not-Quite-WhiteWhite-Trash-and-the-Boundaries-of" TargetMode="External"/><Relationship Id="rId3" Type="http://schemas.openxmlformats.org/officeDocument/2006/relationships/hyperlink" Target="https://en.wikipedia.org/wiki/Social_Darwinism" TargetMode="External"/><Relationship Id="rId7" Type="http://schemas.openxmlformats.org/officeDocument/2006/relationships/hyperlink" Target="https://www.psychologytoday.com/gb/blog/written/201806/the-long-shadow-the-eugenics-movement" TargetMode="External"/><Relationship Id="rId2" Type="http://schemas.openxmlformats.org/officeDocument/2006/relationships/notesSlide" Target="../notesSlides/notesSlide27.xml"/><Relationship Id="rId1" Type="http://schemas.openxmlformats.org/officeDocument/2006/relationships/slideLayout" Target="../slideLayouts/slideLayout13.xml"/><Relationship Id="rId6" Type="http://schemas.openxmlformats.org/officeDocument/2006/relationships/hyperlink" Target="https://time.com/5737080/native-american-sterilization-history/" TargetMode="External"/><Relationship Id="rId11" Type="http://schemas.openxmlformats.org/officeDocument/2006/relationships/image" Target="../media/image1.png"/><Relationship Id="rId5" Type="http://schemas.openxmlformats.org/officeDocument/2006/relationships/hyperlink" Target="https://en.wikipedia.org/wiki/Designer_baby" TargetMode="External"/><Relationship Id="rId10" Type="http://schemas.openxmlformats.org/officeDocument/2006/relationships/hyperlink" Target="https://psychology.uwo.ca/people/faculty/remembrance/rushton.html" TargetMode="External"/><Relationship Id="rId4" Type="http://schemas.openxmlformats.org/officeDocument/2006/relationships/hyperlink" Target="https://en.wikipedia.org/wiki/Scientific_racism" TargetMode="External"/><Relationship Id="rId9" Type="http://schemas.openxmlformats.org/officeDocument/2006/relationships/hyperlink" Target="https://en.wikipedia.org/wiki/Nazi_eugenics"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s://www.sussex.ac.uk/skillshub/?id=357"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hyperlink" Target="https://www.monash.edu/learnhq/write-like-a-pro/improve-your-writing/find-express-and-maintain-your-writing-voic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aldinhe.ac.uk/teaching-learning/argumentation/"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s://www.theguardian.com/education/2019/mar/21/oxford-college-to-investigate-its-own-role-in-colonialism"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5" Type="http://schemas.openxmlformats.org/officeDocument/2006/relationships/hyperlink" Target="https://www.theguardian.com/education/2020/aug/02/ucl-has-a-racist-legacy-but-can-it-move-on" TargetMode="External"/><Relationship Id="rId4" Type="http://schemas.openxmlformats.org/officeDocument/2006/relationships/hyperlink" Target="https://www.theguardian.com/uk-news/2020/jun/07/blm-protesters-topple-statue-of-bristol-slave-trader-edward-colston"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blacklivesmatter.com/"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hyperlink" Target="https://www.theguardian.com/uk-news/2020/jun/07/blm-protesters-topple-statue-of-bristol-slave-trader-edward-colston"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theguardian.com/books/2019/may/27/superior-the-return-of-race-science-by-angela-saini-book-review"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hyperlink" Target="https://www.theguardian.com/education/2020/jun/19/ucl-renames-three-facilities-that-honoured-prominent-eugenicists?CMP=Share_iOSApp_Other"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Scientific_racism"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3"/>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a:t>
            </a:fld>
            <a:endParaRPr/>
          </a:p>
        </p:txBody>
      </p:sp>
      <p:sp>
        <p:nvSpPr>
          <p:cNvPr id="101" name="Google Shape;101;p23"/>
          <p:cNvSpPr txBox="1">
            <a:spLocks noGrp="1"/>
          </p:cNvSpPr>
          <p:nvPr>
            <p:ph type="ctrTitle" idx="4294967295"/>
          </p:nvPr>
        </p:nvSpPr>
        <p:spPr>
          <a:xfrm>
            <a:off x="604157" y="1003300"/>
            <a:ext cx="7919384" cy="3136900"/>
          </a:xfrm>
          <a:prstGeom prst="rect">
            <a:avLst/>
          </a:prstGeom>
          <a:solidFill>
            <a:srgbClr val="F2F2F2"/>
          </a:solidFill>
          <a:ln>
            <a:noFill/>
          </a:ln>
        </p:spPr>
        <p:txBody>
          <a:bodyPr spcFirstLastPara="1" wrap="square" lIns="91425" tIns="91425" rIns="91425" bIns="91425" anchor="b" anchorCtr="0">
            <a:noAutofit/>
          </a:bodyPr>
          <a:lstStyle/>
          <a:p>
            <a:pPr marL="0" marR="0" lvl="0" indent="0" algn="ctr" rtl="0">
              <a:lnSpc>
                <a:spcPct val="100000"/>
              </a:lnSpc>
              <a:spcBef>
                <a:spcPts val="0"/>
              </a:spcBef>
              <a:spcAft>
                <a:spcPts val="0"/>
              </a:spcAft>
              <a:buClr>
                <a:schemeClr val="lt1"/>
              </a:buClr>
              <a:buSzPts val="3200"/>
              <a:buFont typeface="Roboto"/>
              <a:buNone/>
            </a:pPr>
            <a:r>
              <a:rPr lang="en-GB" sz="4800" b="0" i="0" u="none" strike="noStrike" cap="none">
                <a:solidFill>
                  <a:schemeClr val="dk2"/>
                </a:solidFill>
                <a:latin typeface="Arial"/>
                <a:ea typeface="Arial"/>
                <a:cs typeface="Arial"/>
                <a:sym typeface="Arial"/>
              </a:rPr>
              <a:t>Argumentation</a:t>
            </a:r>
            <a:br>
              <a:rPr lang="en-GB" sz="3200" b="0" i="0" u="none" strike="noStrike" cap="none">
                <a:solidFill>
                  <a:schemeClr val="dk2"/>
                </a:solidFill>
                <a:latin typeface="Arial"/>
                <a:ea typeface="Arial"/>
                <a:cs typeface="Arial"/>
                <a:sym typeface="Arial"/>
              </a:rPr>
            </a:br>
            <a:endParaRPr sz="3200" b="0" i="0" u="none" strike="noStrike" cap="none">
              <a:solidFill>
                <a:schemeClr val="dk2"/>
              </a:solidFill>
              <a:latin typeface="Arial"/>
              <a:ea typeface="Arial"/>
              <a:cs typeface="Arial"/>
              <a:sym typeface="Arial"/>
            </a:endParaRPr>
          </a:p>
          <a:p>
            <a:pPr marL="0" marR="0" lvl="0" indent="0" algn="ctr" rtl="0">
              <a:lnSpc>
                <a:spcPct val="100000"/>
              </a:lnSpc>
              <a:spcBef>
                <a:spcPts val="0"/>
              </a:spcBef>
              <a:spcAft>
                <a:spcPts val="0"/>
              </a:spcAft>
              <a:buClr>
                <a:schemeClr val="lt1"/>
              </a:buClr>
              <a:buSzPts val="3200"/>
              <a:buFont typeface="Roboto"/>
              <a:buNone/>
            </a:pPr>
            <a:br>
              <a:rPr lang="en-GB" sz="1200" b="0" i="0" u="none" strike="noStrike" cap="none">
                <a:solidFill>
                  <a:schemeClr val="lt1"/>
                </a:solidFill>
                <a:latin typeface="Roboto"/>
                <a:ea typeface="Roboto"/>
                <a:cs typeface="Roboto"/>
                <a:sym typeface="Roboto"/>
              </a:rPr>
            </a:br>
            <a:br>
              <a:rPr lang="en-GB" sz="1200" b="0" i="0" u="none" strike="noStrike" cap="none">
                <a:solidFill>
                  <a:schemeClr val="lt1"/>
                </a:solidFill>
                <a:latin typeface="Roboto"/>
                <a:ea typeface="Roboto"/>
                <a:cs typeface="Roboto"/>
                <a:sym typeface="Roboto"/>
              </a:rPr>
            </a:br>
            <a:br>
              <a:rPr lang="en-GB" sz="1200" b="0" i="0" u="none" strike="noStrike" cap="none">
                <a:solidFill>
                  <a:schemeClr val="lt1"/>
                </a:solidFill>
                <a:latin typeface="Roboto"/>
                <a:ea typeface="Roboto"/>
                <a:cs typeface="Roboto"/>
                <a:sym typeface="Roboto"/>
              </a:rPr>
            </a:br>
            <a:br>
              <a:rPr lang="en-GB" sz="1200" b="0" i="0" u="none" strike="noStrike" cap="none">
                <a:solidFill>
                  <a:schemeClr val="lt1"/>
                </a:solidFill>
                <a:latin typeface="Roboto"/>
                <a:ea typeface="Roboto"/>
                <a:cs typeface="Roboto"/>
                <a:sym typeface="Roboto"/>
              </a:rPr>
            </a:br>
            <a:br>
              <a:rPr lang="en-GB" sz="1200" b="0" i="0" u="none" strike="noStrike" cap="none">
                <a:solidFill>
                  <a:schemeClr val="lt1"/>
                </a:solidFill>
                <a:latin typeface="Roboto"/>
                <a:ea typeface="Roboto"/>
                <a:cs typeface="Roboto"/>
                <a:sym typeface="Roboto"/>
              </a:rPr>
            </a:br>
            <a:endParaRPr sz="1200" b="0" i="0" u="none" strike="noStrike" cap="none">
              <a:solidFill>
                <a:schemeClr val="lt1"/>
              </a:solidFill>
              <a:latin typeface="Roboto"/>
              <a:ea typeface="Roboto"/>
              <a:cs typeface="Roboto"/>
              <a:sym typeface="Roboto"/>
            </a:endParaRPr>
          </a:p>
        </p:txBody>
      </p:sp>
      <p:pic>
        <p:nvPicPr>
          <p:cNvPr id="102" name="Google Shape;102;p23" descr="Text&#10;&#10;Logo for the University of Sussex"/>
          <p:cNvPicPr preferRelativeResize="0"/>
          <p:nvPr/>
        </p:nvPicPr>
        <p:blipFill rotWithShape="1">
          <a:blip r:embed="rId3">
            <a:alphaModFix/>
          </a:blip>
          <a:srcRect/>
          <a:stretch/>
        </p:blipFill>
        <p:spPr>
          <a:xfrm>
            <a:off x="7412816" y="3488538"/>
            <a:ext cx="1323325" cy="12430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31"/>
          <p:cNvSpPr txBox="1">
            <a:spLocks noGrp="1"/>
          </p:cNvSpPr>
          <p:nvPr>
            <p:ph type="title"/>
          </p:nvPr>
        </p:nvSpPr>
        <p:spPr>
          <a:xfrm>
            <a:off x="98250" y="16350"/>
            <a:ext cx="8826600" cy="602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GB" sz="4800">
                <a:latin typeface="Arial"/>
                <a:ea typeface="Arial"/>
                <a:cs typeface="Arial"/>
                <a:sym typeface="Arial"/>
              </a:rPr>
              <a:t>The topic of eugenics</a:t>
            </a:r>
            <a:endParaRPr sz="4800">
              <a:latin typeface="Arial"/>
              <a:ea typeface="Arial"/>
              <a:cs typeface="Arial"/>
              <a:sym typeface="Arial"/>
            </a:endParaRPr>
          </a:p>
        </p:txBody>
      </p:sp>
      <p:sp>
        <p:nvSpPr>
          <p:cNvPr id="160" name="Google Shape;160;p31"/>
          <p:cNvSpPr txBox="1"/>
          <p:nvPr/>
        </p:nvSpPr>
        <p:spPr>
          <a:xfrm>
            <a:off x="337100" y="827314"/>
            <a:ext cx="8587750" cy="3925586"/>
          </a:xfrm>
          <a:prstGeom prst="rect">
            <a:avLst/>
          </a:prstGeom>
          <a:solidFill>
            <a:srgbClr val="F2F2F2"/>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800"/>
              <a:buFont typeface="Arial"/>
              <a:buNone/>
            </a:pPr>
            <a:r>
              <a:rPr lang="en-GB" sz="2800" b="0" i="0" u="none" strike="noStrike" cap="none" dirty="0">
                <a:solidFill>
                  <a:schemeClr val="dk2"/>
                </a:solidFill>
                <a:latin typeface="Arial"/>
                <a:ea typeface="Arial"/>
                <a:cs typeface="Arial"/>
                <a:sym typeface="Arial"/>
              </a:rPr>
              <a:t>Eugenics is the study of methods of improving the quality of human populations by the application of genetic principles via selective breeding programmes: encouraging individuals deemed particularly ‘fit’ to reproduce (positive eugenics), </a:t>
            </a:r>
            <a:r>
              <a:rPr lang="en-GB" sz="2800" dirty="0">
                <a:solidFill>
                  <a:schemeClr val="dk2"/>
                </a:solidFill>
              </a:rPr>
              <a:t>&amp;</a:t>
            </a:r>
            <a:r>
              <a:rPr lang="en-GB" sz="2800" b="0" i="0" u="none" strike="noStrike" cap="none" dirty="0">
                <a:solidFill>
                  <a:schemeClr val="dk2"/>
                </a:solidFill>
                <a:latin typeface="Arial"/>
                <a:ea typeface="Arial"/>
                <a:cs typeface="Arial"/>
                <a:sym typeface="Arial"/>
              </a:rPr>
              <a:t> discouraging or preventing the reproduction </a:t>
            </a:r>
            <a:endParaRPr dirty="0"/>
          </a:p>
          <a:p>
            <a:pPr marL="0" marR="0" lvl="0" indent="0" algn="l" rtl="0">
              <a:lnSpc>
                <a:spcPct val="115000"/>
              </a:lnSpc>
              <a:spcBef>
                <a:spcPts val="0"/>
              </a:spcBef>
              <a:spcAft>
                <a:spcPts val="0"/>
              </a:spcAft>
              <a:buClr>
                <a:srgbClr val="000000"/>
              </a:buClr>
              <a:buSzPts val="2800"/>
              <a:buFont typeface="Arial"/>
              <a:buNone/>
            </a:pPr>
            <a:r>
              <a:rPr lang="en-GB" sz="2800" b="0" i="0" u="none" strike="noStrike" cap="none" dirty="0">
                <a:solidFill>
                  <a:schemeClr val="dk2"/>
                </a:solidFill>
                <a:latin typeface="Arial"/>
                <a:ea typeface="Arial"/>
                <a:cs typeface="Arial"/>
                <a:sym typeface="Arial"/>
              </a:rPr>
              <a:t>of the ‘unfit’ (negative eugenics).</a:t>
            </a:r>
            <a:endParaRPr sz="2800" b="0" i="0" u="none" strike="noStrike" cap="none" dirty="0">
              <a:solidFill>
                <a:schemeClr val="dk2"/>
              </a:solidFill>
              <a:latin typeface="Arial"/>
              <a:ea typeface="Arial"/>
              <a:cs typeface="Arial"/>
              <a:sym typeface="Arial"/>
            </a:endParaRPr>
          </a:p>
        </p:txBody>
      </p:sp>
      <p:pic>
        <p:nvPicPr>
          <p:cNvPr id="161" name="Google Shape;161;p31" descr="Logo for the University of Sussex"/>
          <p:cNvPicPr preferRelativeResize="0"/>
          <p:nvPr/>
        </p:nvPicPr>
        <p:blipFill rotWithShape="1">
          <a:blip r:embed="rId3">
            <a:alphaModFix/>
          </a:blip>
          <a:srcRect/>
          <a:stretch/>
        </p:blipFill>
        <p:spPr>
          <a:xfrm>
            <a:off x="7454325" y="3660248"/>
            <a:ext cx="1323325" cy="1243000"/>
          </a:xfrm>
          <a:prstGeom prst="rect">
            <a:avLst/>
          </a:prstGeom>
          <a:noFill/>
          <a:ln>
            <a:noFill/>
          </a:ln>
        </p:spPr>
      </p:pic>
      <p:sp>
        <p:nvSpPr>
          <p:cNvPr id="162" name="Google Shape;162;p3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2"/>
          <p:cNvSpPr txBox="1">
            <a:spLocks noGrp="1"/>
          </p:cNvSpPr>
          <p:nvPr>
            <p:ph type="title"/>
          </p:nvPr>
        </p:nvSpPr>
        <p:spPr>
          <a:xfrm>
            <a:off x="98250" y="16350"/>
            <a:ext cx="8826600" cy="602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GB" sz="4800" dirty="0">
                <a:latin typeface="Arial"/>
                <a:ea typeface="Arial"/>
                <a:cs typeface="Arial"/>
                <a:sym typeface="Arial"/>
              </a:rPr>
              <a:t>The topic of eugenics cont.</a:t>
            </a:r>
            <a:endParaRPr dirty="0"/>
          </a:p>
        </p:txBody>
      </p:sp>
      <p:sp>
        <p:nvSpPr>
          <p:cNvPr id="168" name="Google Shape;168;p32"/>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11</a:t>
            </a:fld>
            <a:endParaRPr/>
          </a:p>
        </p:txBody>
      </p:sp>
      <p:sp>
        <p:nvSpPr>
          <p:cNvPr id="169" name="Google Shape;169;p32"/>
          <p:cNvSpPr txBox="1"/>
          <p:nvPr/>
        </p:nvSpPr>
        <p:spPr>
          <a:xfrm>
            <a:off x="391886" y="827314"/>
            <a:ext cx="8287657" cy="4014369"/>
          </a:xfrm>
          <a:prstGeom prst="rect">
            <a:avLst/>
          </a:prstGeom>
          <a:solidFill>
            <a:srgbClr val="F2F2F2"/>
          </a:solidFill>
          <a:ln>
            <a:noFill/>
          </a:ln>
        </p:spPr>
        <p:txBody>
          <a:bodyPr spcFirstLastPara="1" wrap="square" lIns="91425" tIns="45700" rIns="91425" bIns="45700" anchor="t" anchorCtr="0">
            <a:spAutoFit/>
          </a:bodyPr>
          <a:lstStyle/>
          <a:p>
            <a:pPr marL="0" marR="0" lvl="0" indent="0" algn="l" rtl="0">
              <a:lnSpc>
                <a:spcPct val="115000"/>
              </a:lnSpc>
              <a:spcBef>
                <a:spcPts val="0"/>
              </a:spcBef>
              <a:spcAft>
                <a:spcPts val="0"/>
              </a:spcAft>
              <a:buClr>
                <a:srgbClr val="000000"/>
              </a:buClr>
              <a:buSzPts val="2800"/>
              <a:buFont typeface="Arial"/>
              <a:buNone/>
            </a:pPr>
            <a:r>
              <a:rPr lang="en-GB" sz="2800" b="0" i="0" u="none" strike="noStrike" cap="none">
                <a:solidFill>
                  <a:schemeClr val="dk2"/>
                </a:solidFill>
                <a:latin typeface="Arial"/>
                <a:ea typeface="Arial"/>
                <a:cs typeface="Arial"/>
                <a:sym typeface="Arial"/>
              </a:rPr>
              <a:t>Negative eugenics is a category that often includes people with mental or physical disabilities, people who score in the low ranges on different IQ tests, criminals and "deviants," and members of disfavored minority groups.</a:t>
            </a:r>
            <a:endParaRPr/>
          </a:p>
          <a:p>
            <a:pPr marL="0" marR="0" lvl="0" indent="0" algn="l" rtl="0">
              <a:lnSpc>
                <a:spcPct val="115000"/>
              </a:lnSpc>
              <a:spcBef>
                <a:spcPts val="0"/>
              </a:spcBef>
              <a:spcAft>
                <a:spcPts val="0"/>
              </a:spcAft>
              <a:buNone/>
            </a:pPr>
            <a:r>
              <a:rPr lang="en-GB" sz="2800" b="0" i="0" u="none" strike="noStrike" cap="none">
                <a:solidFill>
                  <a:schemeClr val="dk2"/>
                </a:solidFill>
                <a:latin typeface="Arial"/>
                <a:ea typeface="Arial"/>
                <a:cs typeface="Arial"/>
                <a:sym typeface="Arial"/>
              </a:rPr>
              <a:t>Eugenics rejects the doctrine that all human beings are born equal and redefines moral worth purely in terms of genetic fitness.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3"/>
          <p:cNvSpPr txBox="1">
            <a:spLocks noGrp="1"/>
          </p:cNvSpPr>
          <p:nvPr>
            <p:ph type="title"/>
          </p:nvPr>
        </p:nvSpPr>
        <p:spPr>
          <a:xfrm>
            <a:off x="98250" y="16350"/>
            <a:ext cx="8826600" cy="602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GB" sz="4800">
                <a:latin typeface="Arial"/>
                <a:ea typeface="Arial"/>
                <a:cs typeface="Arial"/>
                <a:sym typeface="Arial"/>
              </a:rPr>
              <a:t>Think of some examples</a:t>
            </a:r>
            <a:endParaRPr/>
          </a:p>
        </p:txBody>
      </p:sp>
      <p:sp>
        <p:nvSpPr>
          <p:cNvPr id="175" name="Google Shape;175;p33"/>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12</a:t>
            </a:fld>
            <a:endParaRPr/>
          </a:p>
        </p:txBody>
      </p:sp>
      <p:sp>
        <p:nvSpPr>
          <p:cNvPr id="176" name="Google Shape;176;p33"/>
          <p:cNvSpPr txBox="1"/>
          <p:nvPr/>
        </p:nvSpPr>
        <p:spPr>
          <a:xfrm>
            <a:off x="290287" y="914982"/>
            <a:ext cx="8501542" cy="3613297"/>
          </a:xfrm>
          <a:prstGeom prst="rect">
            <a:avLst/>
          </a:prstGeom>
          <a:solidFill>
            <a:srgbClr val="F2F2F2"/>
          </a:solidFill>
          <a:ln>
            <a:noFill/>
          </a:ln>
        </p:spPr>
        <p:txBody>
          <a:bodyPr spcFirstLastPara="1" wrap="square" lIns="91425" tIns="45700" rIns="91425" bIns="45700" anchor="t" anchorCtr="0">
            <a:spAutoFit/>
          </a:bodyPr>
          <a:lstStyle/>
          <a:p>
            <a:pPr marL="0" marR="0" lvl="0" indent="0" algn="l" rtl="0">
              <a:lnSpc>
                <a:spcPct val="115000"/>
              </a:lnSpc>
              <a:spcBef>
                <a:spcPts val="0"/>
              </a:spcBef>
              <a:spcAft>
                <a:spcPts val="0"/>
              </a:spcAft>
              <a:buClr>
                <a:srgbClr val="000000"/>
              </a:buClr>
              <a:buSzPts val="2800"/>
              <a:buFont typeface="Arial"/>
              <a:buNone/>
            </a:pPr>
            <a:r>
              <a:rPr lang="en-GB" sz="2800" b="0" i="0" u="none" strike="noStrike" cap="none">
                <a:solidFill>
                  <a:schemeClr val="dk2"/>
                </a:solidFill>
                <a:latin typeface="Arial"/>
                <a:ea typeface="Arial"/>
                <a:cs typeface="Arial"/>
                <a:sym typeface="Arial"/>
              </a:rPr>
              <a:t>Using your knowledge of the world, think of an example where these people have been treated as ‘unfit’:</a:t>
            </a:r>
            <a:endParaRPr/>
          </a:p>
          <a:p>
            <a:pPr marL="0" marR="0" lvl="0" indent="0" algn="l" rtl="0">
              <a:lnSpc>
                <a:spcPct val="115000"/>
              </a:lnSpc>
              <a:spcBef>
                <a:spcPts val="0"/>
              </a:spcBef>
              <a:spcAft>
                <a:spcPts val="0"/>
              </a:spcAft>
              <a:buClr>
                <a:srgbClr val="000000"/>
              </a:buClr>
              <a:buSzPts val="2800"/>
              <a:buFont typeface="Arial"/>
              <a:buNone/>
            </a:pPr>
            <a:endParaRPr sz="2800" b="1"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741B47"/>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741B47"/>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741B47"/>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741B47"/>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741B47"/>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741B47"/>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Arial"/>
              <a:buNone/>
            </a:pPr>
            <a:endParaRPr sz="2800" b="1" i="1" u="none" strike="noStrike" cap="none">
              <a:solidFill>
                <a:srgbClr val="000000"/>
              </a:solidFill>
              <a:highlight>
                <a:srgbClr val="FFE599"/>
              </a:highlight>
              <a:latin typeface="Arial"/>
              <a:ea typeface="Arial"/>
              <a:cs typeface="Arial"/>
              <a:sym typeface="Arial"/>
            </a:endParaRPr>
          </a:p>
        </p:txBody>
      </p:sp>
      <p:graphicFrame>
        <p:nvGraphicFramePr>
          <p:cNvPr id="177" name="Google Shape;177;p33"/>
          <p:cNvGraphicFramePr/>
          <p:nvPr>
            <p:extLst>
              <p:ext uri="{D42A27DB-BD31-4B8C-83A1-F6EECF244321}">
                <p14:modId xmlns:p14="http://schemas.microsoft.com/office/powerpoint/2010/main" val="1279476121"/>
              </p:ext>
            </p:extLst>
          </p:nvPr>
        </p:nvGraphicFramePr>
        <p:xfrm>
          <a:off x="423307" y="2571750"/>
          <a:ext cx="8501525" cy="2020350"/>
        </p:xfrm>
        <a:graphic>
          <a:graphicData uri="http://schemas.openxmlformats.org/drawingml/2006/table">
            <a:tbl>
              <a:tblPr firstRow="1" bandRow="1">
                <a:noFill/>
                <a:tableStyleId>{41D0CD10-EC5A-451D-861D-C071DE92A801}</a:tableStyleId>
              </a:tblPr>
              <a:tblGrid>
                <a:gridCol w="3504600">
                  <a:extLst>
                    <a:ext uri="{9D8B030D-6E8A-4147-A177-3AD203B41FA5}">
                      <a16:colId xmlns:a16="http://schemas.microsoft.com/office/drawing/2014/main" val="20000"/>
                    </a:ext>
                  </a:extLst>
                </a:gridCol>
                <a:gridCol w="4996925">
                  <a:extLst>
                    <a:ext uri="{9D8B030D-6E8A-4147-A177-3AD203B41FA5}">
                      <a16:colId xmlns:a16="http://schemas.microsoft.com/office/drawing/2014/main" val="20001"/>
                    </a:ext>
                  </a:extLst>
                </a:gridCol>
              </a:tblGrid>
              <a:tr h="2020350">
                <a:tc>
                  <a:txBody>
                    <a:bodyPr/>
                    <a:lstStyle/>
                    <a:p>
                      <a:pPr marL="457200" marR="0" lvl="0" indent="-457200" algn="l" rtl="0">
                        <a:lnSpc>
                          <a:spcPct val="115000"/>
                        </a:lnSpc>
                        <a:spcBef>
                          <a:spcPts val="0"/>
                        </a:spcBef>
                        <a:spcAft>
                          <a:spcPts val="0"/>
                        </a:spcAft>
                        <a:buClr>
                          <a:srgbClr val="000000"/>
                        </a:buClr>
                        <a:buSzPts val="2800"/>
                        <a:buFont typeface="Arial"/>
                        <a:buChar char="•"/>
                      </a:pPr>
                      <a:r>
                        <a:rPr lang="en-GB" sz="2800" u="sng" strike="noStrike" cap="none" dirty="0">
                          <a:solidFill>
                            <a:schemeClr val="tx1">
                              <a:lumMod val="50000"/>
                            </a:schemeClr>
                          </a:solidFill>
                          <a:hlinkClick r:id="rId3">
                            <a:extLst>
                              <a:ext uri="{A12FA001-AC4F-418D-AE19-62706E023703}">
                                <ahyp:hlinkClr xmlns:ahyp="http://schemas.microsoft.com/office/drawing/2018/hyperlinkcolor" val="tx"/>
                              </a:ext>
                            </a:extLst>
                          </a:hlinkClick>
                        </a:rPr>
                        <a:t>A female foetus</a:t>
                      </a:r>
                      <a:r>
                        <a:rPr lang="en-GB" sz="2800" u="sng" strike="noStrike" cap="none" dirty="0">
                          <a:solidFill>
                            <a:schemeClr val="tx1">
                              <a:lumMod val="50000"/>
                            </a:schemeClr>
                          </a:solidFill>
                        </a:rPr>
                        <a:t>  </a:t>
                      </a:r>
                      <a:endParaRPr dirty="0">
                        <a:solidFill>
                          <a:schemeClr val="tx1">
                            <a:lumMod val="50000"/>
                          </a:schemeClr>
                        </a:solidFill>
                      </a:endParaRPr>
                    </a:p>
                    <a:p>
                      <a:pPr marL="457200" marR="0" lvl="0" indent="-457200" algn="l" rtl="0">
                        <a:lnSpc>
                          <a:spcPct val="115000"/>
                        </a:lnSpc>
                        <a:spcBef>
                          <a:spcPts val="0"/>
                        </a:spcBef>
                        <a:spcAft>
                          <a:spcPts val="0"/>
                        </a:spcAft>
                        <a:buClr>
                          <a:srgbClr val="000000"/>
                        </a:buClr>
                        <a:buSzPts val="2800"/>
                        <a:buFont typeface="Arial"/>
                        <a:buChar char="•"/>
                      </a:pPr>
                      <a:r>
                        <a:rPr lang="en-GB" sz="2800" u="sng" strike="noStrike" cap="none" dirty="0">
                          <a:solidFill>
                            <a:schemeClr val="tx1">
                              <a:lumMod val="50000"/>
                            </a:schemeClr>
                          </a:solidFill>
                          <a:hlinkClick r:id="rId4">
                            <a:extLst>
                              <a:ext uri="{A12FA001-AC4F-418D-AE19-62706E023703}">
                                <ahyp:hlinkClr xmlns:ahyp="http://schemas.microsoft.com/office/drawing/2018/hyperlinkcolor" val="tx"/>
                              </a:ext>
                            </a:extLst>
                          </a:hlinkClick>
                        </a:rPr>
                        <a:t>A Rwandan Tutsi</a:t>
                      </a:r>
                      <a:r>
                        <a:rPr lang="en-GB" sz="2800" u="sng" strike="noStrike" cap="none" dirty="0">
                          <a:solidFill>
                            <a:schemeClr val="tx1">
                              <a:lumMod val="50000"/>
                            </a:schemeClr>
                          </a:solidFill>
                        </a:rPr>
                        <a:t>  </a:t>
                      </a:r>
                      <a:endParaRPr sz="2800" u="none" strike="noStrike" cap="none" dirty="0">
                        <a:solidFill>
                          <a:schemeClr val="tx1">
                            <a:lumMod val="50000"/>
                          </a:schemeClr>
                        </a:solidFill>
                      </a:endParaRPr>
                    </a:p>
                    <a:p>
                      <a:pPr marL="457200" marR="0" lvl="0" indent="-457200" algn="l" rtl="0">
                        <a:lnSpc>
                          <a:spcPct val="115000"/>
                        </a:lnSpc>
                        <a:spcBef>
                          <a:spcPts val="0"/>
                        </a:spcBef>
                        <a:spcAft>
                          <a:spcPts val="0"/>
                        </a:spcAft>
                        <a:buClr>
                          <a:srgbClr val="000000"/>
                        </a:buClr>
                        <a:buSzPts val="2800"/>
                        <a:buFont typeface="Arial"/>
                        <a:buChar char="•"/>
                      </a:pPr>
                      <a:r>
                        <a:rPr lang="en-GB" sz="2800" u="sng" strike="noStrike" cap="none" dirty="0">
                          <a:solidFill>
                            <a:schemeClr val="tx1">
                              <a:lumMod val="50000"/>
                            </a:schemeClr>
                          </a:solidFill>
                          <a:hlinkClick r:id="rId5">
                            <a:extLst>
                              <a:ext uri="{A12FA001-AC4F-418D-AE19-62706E023703}">
                                <ahyp:hlinkClr xmlns:ahyp="http://schemas.microsoft.com/office/drawing/2018/hyperlinkcolor" val="tx"/>
                              </a:ext>
                            </a:extLst>
                          </a:hlinkClick>
                        </a:rPr>
                        <a:t>A Uighur</a:t>
                      </a:r>
                      <a:endParaRPr sz="2800" u="sng" strike="noStrike" cap="none" dirty="0">
                        <a:solidFill>
                          <a:schemeClr val="tx1">
                            <a:lumMod val="50000"/>
                          </a:schemeClr>
                        </a:solidFill>
                      </a:endParaRPr>
                    </a:p>
                    <a:p>
                      <a:pPr marL="457200" marR="0" lvl="0" indent="-457200" algn="l" rtl="0">
                        <a:lnSpc>
                          <a:spcPct val="115000"/>
                        </a:lnSpc>
                        <a:spcBef>
                          <a:spcPts val="0"/>
                        </a:spcBef>
                        <a:spcAft>
                          <a:spcPts val="0"/>
                        </a:spcAft>
                        <a:buClr>
                          <a:srgbClr val="000000"/>
                        </a:buClr>
                        <a:buSzPts val="2800"/>
                        <a:buFont typeface="Arial"/>
                        <a:buChar char="•"/>
                      </a:pPr>
                      <a:r>
                        <a:rPr lang="en-GB" sz="2800" u="sng" strike="noStrike" cap="none" dirty="0">
                          <a:solidFill>
                            <a:schemeClr val="tx1">
                              <a:lumMod val="50000"/>
                            </a:schemeClr>
                          </a:solidFill>
                          <a:hlinkClick r:id="rId6">
                            <a:extLst>
                              <a:ext uri="{A12FA001-AC4F-418D-AE19-62706E023703}">
                                <ahyp:hlinkClr xmlns:ahyp="http://schemas.microsoft.com/office/drawing/2018/hyperlinkcolor" val="tx"/>
                              </a:ext>
                            </a:extLst>
                          </a:hlinkClick>
                        </a:rPr>
                        <a:t>A Jewish person</a:t>
                      </a:r>
                      <a:r>
                        <a:rPr lang="en-GB" sz="2800" u="sng" strike="noStrike" cap="none" dirty="0">
                          <a:solidFill>
                            <a:schemeClr val="tx1">
                              <a:lumMod val="50000"/>
                            </a:schemeClr>
                          </a:solidFill>
                        </a:rPr>
                        <a:t>    </a:t>
                      </a:r>
                      <a:endParaRPr dirty="0">
                        <a:solidFill>
                          <a:schemeClr val="tx1">
                            <a:lumMod val="50000"/>
                          </a:schemeClr>
                        </a:solidFill>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457200" marR="0" lvl="0" indent="-457200" algn="l" rtl="0">
                        <a:lnSpc>
                          <a:spcPct val="115000"/>
                        </a:lnSpc>
                        <a:spcBef>
                          <a:spcPts val="0"/>
                        </a:spcBef>
                        <a:spcAft>
                          <a:spcPts val="0"/>
                        </a:spcAft>
                        <a:buClr>
                          <a:srgbClr val="000000"/>
                        </a:buClr>
                        <a:buSzPts val="2800"/>
                        <a:buFont typeface="Arial"/>
                        <a:buChar char="•"/>
                      </a:pPr>
                      <a:r>
                        <a:rPr lang="en-GB" sz="2800" u="sng" strike="noStrike" cap="none" dirty="0">
                          <a:solidFill>
                            <a:schemeClr val="tx1">
                              <a:lumMod val="50000"/>
                            </a:schemeClr>
                          </a:solidFill>
                          <a:hlinkClick r:id="rId7">
                            <a:extLst>
                              <a:ext uri="{A12FA001-AC4F-418D-AE19-62706E023703}">
                                <ahyp:hlinkClr xmlns:ahyp="http://schemas.microsoft.com/office/drawing/2018/hyperlinkcolor" val="tx"/>
                              </a:ext>
                            </a:extLst>
                          </a:hlinkClick>
                        </a:rPr>
                        <a:t>A poor white person</a:t>
                      </a:r>
                      <a:r>
                        <a:rPr lang="en-GB" sz="2800" u="sng" strike="noStrike" cap="none" dirty="0">
                          <a:solidFill>
                            <a:schemeClr val="tx1">
                              <a:lumMod val="50000"/>
                            </a:schemeClr>
                          </a:solidFill>
                        </a:rPr>
                        <a:t>  </a:t>
                      </a:r>
                      <a:endParaRPr sz="2800" u="sng" strike="noStrike" cap="none" dirty="0">
                        <a:solidFill>
                          <a:schemeClr val="tx1">
                            <a:lumMod val="50000"/>
                          </a:schemeClr>
                        </a:solidFill>
                      </a:endParaRPr>
                    </a:p>
                    <a:p>
                      <a:pPr marL="457200" marR="0" lvl="0" indent="-457200" algn="l" rtl="0">
                        <a:lnSpc>
                          <a:spcPct val="115000"/>
                        </a:lnSpc>
                        <a:spcBef>
                          <a:spcPts val="0"/>
                        </a:spcBef>
                        <a:spcAft>
                          <a:spcPts val="0"/>
                        </a:spcAft>
                        <a:buClr>
                          <a:srgbClr val="000000"/>
                        </a:buClr>
                        <a:buSzPts val="2800"/>
                        <a:buFont typeface="Arial"/>
                        <a:buChar char="•"/>
                      </a:pPr>
                      <a:r>
                        <a:rPr lang="en-GB" sz="2800" u="sng" strike="noStrike" cap="none" dirty="0">
                          <a:solidFill>
                            <a:schemeClr val="tx1">
                              <a:lumMod val="50000"/>
                            </a:schemeClr>
                          </a:solidFill>
                          <a:hlinkClick r:id="rId8">
                            <a:extLst>
                              <a:ext uri="{A12FA001-AC4F-418D-AE19-62706E023703}">
                                <ahyp:hlinkClr xmlns:ahyp="http://schemas.microsoft.com/office/drawing/2018/hyperlinkcolor" val="tx"/>
                              </a:ext>
                            </a:extLst>
                          </a:hlinkClick>
                        </a:rPr>
                        <a:t>A person with Down syndrome</a:t>
                      </a:r>
                      <a:r>
                        <a:rPr lang="en-GB" sz="2800" u="sng" strike="noStrike" cap="none" dirty="0">
                          <a:solidFill>
                            <a:schemeClr val="tx1">
                              <a:lumMod val="50000"/>
                            </a:schemeClr>
                          </a:solidFill>
                        </a:rPr>
                        <a:t>  </a:t>
                      </a:r>
                      <a:endParaRPr sz="2800" u="sng" strike="noStrike" cap="none" dirty="0">
                        <a:solidFill>
                          <a:schemeClr val="tx1">
                            <a:lumMod val="50000"/>
                          </a:schemeClr>
                        </a:solidFill>
                        <a:hlinkClick r:id="rId7">
                          <a:extLst>
                            <a:ext uri="{A12FA001-AC4F-418D-AE19-62706E023703}">
                              <ahyp:hlinkClr xmlns:ahyp="http://schemas.microsoft.com/office/drawing/2018/hyperlinkcolor" val="tx"/>
                            </a:ext>
                          </a:extLst>
                        </a:hlinkClick>
                      </a:endParaRPr>
                    </a:p>
                    <a:p>
                      <a:pPr marL="457200" marR="0" lvl="0" indent="-457200" algn="l" rtl="0">
                        <a:lnSpc>
                          <a:spcPct val="115000"/>
                        </a:lnSpc>
                        <a:spcBef>
                          <a:spcPts val="0"/>
                        </a:spcBef>
                        <a:spcAft>
                          <a:spcPts val="0"/>
                        </a:spcAft>
                        <a:buClr>
                          <a:srgbClr val="000000"/>
                        </a:buClr>
                        <a:buSzPts val="2800"/>
                        <a:buFont typeface="Arial"/>
                        <a:buChar char="•"/>
                      </a:pPr>
                      <a:r>
                        <a:rPr lang="en-GB" sz="2800" u="sng" strike="noStrike" cap="none" dirty="0">
                          <a:solidFill>
                            <a:schemeClr val="tx1">
                              <a:lumMod val="50000"/>
                            </a:schemeClr>
                          </a:solidFill>
                          <a:hlinkClick r:id="rId9">
                            <a:extLst>
                              <a:ext uri="{A12FA001-AC4F-418D-AE19-62706E023703}">
                                <ahyp:hlinkClr xmlns:ahyp="http://schemas.microsoft.com/office/drawing/2018/hyperlinkcolor" val="tx"/>
                              </a:ext>
                            </a:extLst>
                          </a:hlinkClick>
                        </a:rPr>
                        <a:t>A native American woman</a:t>
                      </a:r>
                      <a:r>
                        <a:rPr lang="en-GB" sz="2800" u="sng" strike="noStrike" cap="none" dirty="0">
                          <a:solidFill>
                            <a:schemeClr val="tx1">
                              <a:lumMod val="50000"/>
                            </a:schemeClr>
                          </a:solidFill>
                        </a:rPr>
                        <a:t>  </a:t>
                      </a:r>
                      <a:endParaRPr sz="2800" u="none" strike="noStrike" cap="none" dirty="0">
                        <a:solidFill>
                          <a:schemeClr val="tx1">
                            <a:lumMod val="50000"/>
                          </a:schemeClr>
                        </a:solidFill>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4"/>
          <p:cNvSpPr txBox="1">
            <a:spLocks noGrp="1"/>
          </p:cNvSpPr>
          <p:nvPr>
            <p:ph type="title"/>
          </p:nvPr>
        </p:nvSpPr>
        <p:spPr>
          <a:xfrm>
            <a:off x="98250" y="16350"/>
            <a:ext cx="8826600" cy="602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GB" sz="4000">
                <a:latin typeface="Arial"/>
                <a:ea typeface="Arial"/>
                <a:cs typeface="Arial"/>
                <a:sym typeface="Arial"/>
              </a:rPr>
              <a:t>Is it possible to argue for eugenics?</a:t>
            </a:r>
            <a:endParaRPr/>
          </a:p>
        </p:txBody>
      </p:sp>
      <p:sp>
        <p:nvSpPr>
          <p:cNvPr id="183" name="Google Shape;183;p34"/>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13</a:t>
            </a:fld>
            <a:endParaRPr/>
          </a:p>
        </p:txBody>
      </p:sp>
      <p:sp>
        <p:nvSpPr>
          <p:cNvPr id="184" name="Google Shape;184;p34"/>
          <p:cNvSpPr txBox="1"/>
          <p:nvPr/>
        </p:nvSpPr>
        <p:spPr>
          <a:xfrm>
            <a:off x="595085" y="1204686"/>
            <a:ext cx="7928455" cy="1815882"/>
          </a:xfrm>
          <a:prstGeom prst="rect">
            <a:avLst/>
          </a:prstGeom>
          <a:solidFill>
            <a:srgbClr val="F2F2F2"/>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GB" sz="2800" b="1" i="0" u="none" strike="noStrike" cap="none" dirty="0">
                <a:solidFill>
                  <a:srgbClr val="00B050"/>
                </a:solidFill>
                <a:latin typeface="Arial"/>
                <a:ea typeface="Arial"/>
                <a:cs typeface="Arial"/>
                <a:sym typeface="Arial"/>
              </a:rPr>
              <a:t>4. All of the examples you thought of depict a violation of basic human rights. How then can </a:t>
            </a:r>
            <a:r>
              <a:rPr lang="en-GB" sz="2800" b="1" i="0" u="sng" strike="noStrike" cap="none" dirty="0">
                <a:solidFill>
                  <a:schemeClr val="tx1">
                    <a:lumMod val="50000"/>
                  </a:schemeClr>
                </a:solidFill>
                <a:latin typeface="Arial"/>
                <a:ea typeface="Arial"/>
                <a:cs typeface="Arial"/>
                <a:sym typeface="Arial"/>
                <a:hlinkClick r:id="rId3">
                  <a:extLst>
                    <a:ext uri="{A12FA001-AC4F-418D-AE19-62706E023703}">
                      <ahyp:hlinkClr xmlns:ahyp="http://schemas.microsoft.com/office/drawing/2018/hyperlinkcolor" val="tx"/>
                    </a:ext>
                  </a:extLst>
                </a:hlinkClick>
              </a:rPr>
              <a:t>an argument be made for </a:t>
            </a:r>
            <a:r>
              <a:rPr lang="en-GB" sz="2800" b="1" i="0" u="none" strike="noStrike" cap="none" dirty="0">
                <a:solidFill>
                  <a:srgbClr val="00B050"/>
                </a:solidFill>
                <a:latin typeface="Arial"/>
                <a:ea typeface="Arial"/>
                <a:cs typeface="Arial"/>
                <a:sym typeface="Arial"/>
              </a:rPr>
              <a:t>eugenics?</a:t>
            </a:r>
            <a:endParaRPr dirty="0"/>
          </a:p>
          <a:p>
            <a:pPr marL="0" marR="0" lvl="0" indent="0" algn="l" rtl="0">
              <a:lnSpc>
                <a:spcPct val="100000"/>
              </a:lnSpc>
              <a:spcBef>
                <a:spcPts val="0"/>
              </a:spcBef>
              <a:spcAft>
                <a:spcPts val="0"/>
              </a:spcAft>
              <a:buClr>
                <a:srgbClr val="000000"/>
              </a:buClr>
              <a:buSzPts val="2800"/>
              <a:buFont typeface="Arial"/>
              <a:buNone/>
            </a:pPr>
            <a:endParaRPr sz="2800" b="0" i="0" u="none" strike="noStrike" cap="none" dirty="0">
              <a:solidFill>
                <a:srgbClr val="383838"/>
              </a:solidFill>
              <a:highlight>
                <a:srgbClr val="FFFF00"/>
              </a:highlight>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5"/>
          <p:cNvSpPr txBox="1">
            <a:spLocks noGrp="1"/>
          </p:cNvSpPr>
          <p:nvPr>
            <p:ph type="title"/>
          </p:nvPr>
        </p:nvSpPr>
        <p:spPr>
          <a:xfrm>
            <a:off x="98250" y="16350"/>
            <a:ext cx="8826600" cy="602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GB" sz="4800">
                <a:latin typeface="Arial"/>
                <a:ea typeface="Arial"/>
                <a:cs typeface="Arial"/>
                <a:sym typeface="Arial"/>
              </a:rPr>
              <a:t>Considering alternative views</a:t>
            </a:r>
            <a:endParaRPr sz="4800">
              <a:latin typeface="Arial"/>
              <a:ea typeface="Arial"/>
              <a:cs typeface="Arial"/>
              <a:sym typeface="Arial"/>
            </a:endParaRPr>
          </a:p>
        </p:txBody>
      </p:sp>
      <p:sp>
        <p:nvSpPr>
          <p:cNvPr id="190" name="Google Shape;190;p35"/>
          <p:cNvSpPr txBox="1"/>
          <p:nvPr/>
        </p:nvSpPr>
        <p:spPr>
          <a:xfrm>
            <a:off x="359229" y="832756"/>
            <a:ext cx="8417378" cy="4090307"/>
          </a:xfrm>
          <a:prstGeom prst="rect">
            <a:avLst/>
          </a:prstGeom>
          <a:solidFill>
            <a:srgbClr val="F2F2F2"/>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en-GB" sz="2800" b="1" i="0" u="none" strike="noStrike" cap="none" dirty="0">
                <a:solidFill>
                  <a:srgbClr val="00B050"/>
                </a:solidFill>
                <a:latin typeface="Arial"/>
                <a:ea typeface="Arial"/>
                <a:cs typeface="Arial"/>
                <a:sym typeface="Arial"/>
              </a:rPr>
              <a:t>5. What do you think the 21st century terms ‘</a:t>
            </a:r>
            <a:r>
              <a:rPr lang="en-GB" sz="2800" b="1" i="0" u="sng" strike="noStrike" cap="none" dirty="0">
                <a:solidFill>
                  <a:schemeClr val="tx1">
                    <a:lumMod val="50000"/>
                  </a:schemeClr>
                </a:solidFill>
                <a:latin typeface="Arial"/>
                <a:ea typeface="Arial"/>
                <a:cs typeface="Arial"/>
                <a:sym typeface="Arial"/>
                <a:hlinkClick r:id="rId3">
                  <a:extLst>
                    <a:ext uri="{A12FA001-AC4F-418D-AE19-62706E023703}">
                      <ahyp:hlinkClr xmlns:ahyp="http://schemas.microsoft.com/office/drawing/2018/hyperlinkcolor" val="tx"/>
                    </a:ext>
                  </a:extLst>
                </a:hlinkClick>
              </a:rPr>
              <a:t>new eugenics</a:t>
            </a:r>
            <a:r>
              <a:rPr lang="en-GB" sz="2800" b="1" i="0" u="none" strike="noStrike" cap="none" dirty="0">
                <a:solidFill>
                  <a:srgbClr val="00B050"/>
                </a:solidFill>
                <a:latin typeface="Arial"/>
                <a:ea typeface="Arial"/>
                <a:cs typeface="Arial"/>
                <a:sym typeface="Arial"/>
              </a:rPr>
              <a:t>’ or ‘</a:t>
            </a:r>
            <a:r>
              <a:rPr lang="en-GB" sz="2800" b="1" i="0" u="sng" strike="noStrike" cap="none" dirty="0">
                <a:solidFill>
                  <a:schemeClr val="tx1">
                    <a:lumMod val="50000"/>
                  </a:schemeClr>
                </a:solidFill>
                <a:latin typeface="Arial"/>
                <a:ea typeface="Arial"/>
                <a:cs typeface="Arial"/>
                <a:sym typeface="Arial"/>
                <a:hlinkClick r:id="rId4">
                  <a:extLst>
                    <a:ext uri="{A12FA001-AC4F-418D-AE19-62706E023703}">
                      <ahyp:hlinkClr xmlns:ahyp="http://schemas.microsoft.com/office/drawing/2018/hyperlinkcolor" val="tx"/>
                    </a:ext>
                  </a:extLst>
                </a:hlinkClick>
              </a:rPr>
              <a:t>liberal eugenics</a:t>
            </a:r>
            <a:r>
              <a:rPr lang="en-GB" sz="2800" b="1" i="0" u="none" strike="noStrike" cap="none" dirty="0">
                <a:solidFill>
                  <a:srgbClr val="00B050"/>
                </a:solidFill>
                <a:latin typeface="Arial"/>
                <a:ea typeface="Arial"/>
                <a:cs typeface="Arial"/>
                <a:sym typeface="Arial"/>
              </a:rPr>
              <a:t>’ refer to?</a:t>
            </a:r>
            <a:endParaRPr sz="2800" b="1" i="0" u="none" strike="noStrike" cap="none" dirty="0">
              <a:solidFill>
                <a:srgbClr val="00B05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rgbClr val="000000"/>
              </a:solidFill>
              <a:highlight>
                <a:srgbClr val="FFE599"/>
              </a:highlight>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Arial"/>
              <a:buNone/>
            </a:pPr>
            <a:r>
              <a:rPr lang="en-GB" sz="2800" b="0" i="0" u="none" strike="noStrike" cap="none" dirty="0">
                <a:solidFill>
                  <a:srgbClr val="000000"/>
                </a:solidFill>
                <a:latin typeface="Arial"/>
                <a:ea typeface="Arial"/>
                <a:cs typeface="Arial"/>
                <a:sym typeface="Arial"/>
              </a:rPr>
              <a:t>‘Supporters of human enhancement through genetic and other reproductive technologies claim that the new liberal eugenics, based on science and individual consent, differs from the old eugenics which was unscientific and coercive. Supporters claim it is a parent's moral obligation to produce </a:t>
            </a:r>
            <a:endParaRPr dirty="0"/>
          </a:p>
          <a:p>
            <a:pPr marL="0" marR="0" lvl="0" indent="0" algn="l" rtl="0">
              <a:lnSpc>
                <a:spcPct val="100000"/>
              </a:lnSpc>
              <a:spcBef>
                <a:spcPts val="0"/>
              </a:spcBef>
              <a:spcAft>
                <a:spcPts val="0"/>
              </a:spcAft>
              <a:buClr>
                <a:srgbClr val="000000"/>
              </a:buClr>
              <a:buSzPts val="2800"/>
              <a:buFont typeface="Arial"/>
              <a:buNone/>
            </a:pPr>
            <a:r>
              <a:rPr lang="en-GB" sz="2800" b="0" i="0" u="none" strike="noStrike" cap="none" dirty="0">
                <a:solidFill>
                  <a:srgbClr val="000000"/>
                </a:solidFill>
                <a:latin typeface="Arial"/>
                <a:ea typeface="Arial"/>
                <a:cs typeface="Arial"/>
                <a:sym typeface="Arial"/>
              </a:rPr>
              <a:t>the best children possible. </a:t>
            </a:r>
            <a:endParaRPr sz="2800" b="0" i="0" u="none" strike="noStrike" cap="none" dirty="0">
              <a:solidFill>
                <a:srgbClr val="00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400"/>
              <a:buFont typeface="Arial"/>
              <a:buNone/>
            </a:pPr>
            <a:endParaRPr sz="1400" b="0" i="0" u="none" strike="noStrike" cap="none" dirty="0">
              <a:solidFill>
                <a:srgbClr val="383838"/>
              </a:solidFill>
              <a:highlight>
                <a:srgbClr val="FFE599"/>
              </a:highlight>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91" name="Google Shape;191;p35"/>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6"/>
          <p:cNvSpPr txBox="1">
            <a:spLocks noGrp="1"/>
          </p:cNvSpPr>
          <p:nvPr>
            <p:ph type="title"/>
          </p:nvPr>
        </p:nvSpPr>
        <p:spPr>
          <a:xfrm>
            <a:off x="98250" y="16350"/>
            <a:ext cx="8826600" cy="602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GB" sz="4800" dirty="0">
                <a:latin typeface="Arial"/>
                <a:ea typeface="Arial"/>
                <a:cs typeface="Arial"/>
                <a:sym typeface="Arial"/>
              </a:rPr>
              <a:t>Alternative views cont.</a:t>
            </a:r>
            <a:endParaRPr dirty="0"/>
          </a:p>
        </p:txBody>
      </p:sp>
      <p:sp>
        <p:nvSpPr>
          <p:cNvPr id="197" name="Google Shape;197;p36"/>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15</a:t>
            </a:fld>
            <a:endParaRPr/>
          </a:p>
        </p:txBody>
      </p:sp>
      <p:sp>
        <p:nvSpPr>
          <p:cNvPr id="198" name="Google Shape;198;p36"/>
          <p:cNvSpPr txBox="1"/>
          <p:nvPr/>
        </p:nvSpPr>
        <p:spPr>
          <a:xfrm>
            <a:off x="538843" y="1045029"/>
            <a:ext cx="8262257" cy="3108543"/>
          </a:xfrm>
          <a:prstGeom prst="rect">
            <a:avLst/>
          </a:prstGeom>
          <a:solidFill>
            <a:srgbClr val="F2F2F2"/>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GB" sz="2800" b="0" i="0" u="none" strike="noStrike" cap="none">
                <a:solidFill>
                  <a:schemeClr val="dk2"/>
                </a:solidFill>
                <a:latin typeface="Arial"/>
                <a:ea typeface="Arial"/>
                <a:cs typeface="Arial"/>
                <a:sym typeface="Arial"/>
              </a:rPr>
              <a:t>At this time, a defective gene that is identified in an unborn child cannot be repaired. To prevent the manifestation of the undesirable trait the unborn child is destroyed. The arguments in support of human enhancement are based on an ethic of consequence that could allow for nearly any means as long as the desired end is reached’.</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7"/>
          <p:cNvSpPr txBox="1">
            <a:spLocks noGrp="1"/>
          </p:cNvSpPr>
          <p:nvPr>
            <p:ph type="title"/>
          </p:nvPr>
        </p:nvSpPr>
        <p:spPr>
          <a:xfrm>
            <a:off x="98250" y="16350"/>
            <a:ext cx="8826600" cy="602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GB" sz="4800">
                <a:latin typeface="Arial"/>
                <a:ea typeface="Arial"/>
                <a:cs typeface="Arial"/>
                <a:sym typeface="Arial"/>
              </a:rPr>
              <a:t>Research question</a:t>
            </a:r>
            <a:endParaRPr/>
          </a:p>
        </p:txBody>
      </p:sp>
      <p:sp>
        <p:nvSpPr>
          <p:cNvPr id="204" name="Google Shape;204;p37"/>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16</a:t>
            </a:fld>
            <a:endParaRPr/>
          </a:p>
        </p:txBody>
      </p:sp>
      <p:sp>
        <p:nvSpPr>
          <p:cNvPr id="205" name="Google Shape;205;p37"/>
          <p:cNvSpPr txBox="1"/>
          <p:nvPr/>
        </p:nvSpPr>
        <p:spPr>
          <a:xfrm>
            <a:off x="636814" y="1053193"/>
            <a:ext cx="7707086" cy="2569894"/>
          </a:xfrm>
          <a:prstGeom prst="rect">
            <a:avLst/>
          </a:prstGeom>
          <a:solidFill>
            <a:srgbClr val="F2F2F2"/>
          </a:solidFill>
          <a:ln>
            <a:noFill/>
          </a:ln>
        </p:spPr>
        <p:txBody>
          <a:bodyPr spcFirstLastPara="1" wrap="square" lIns="91425" tIns="45700" rIns="91425" bIns="45700" anchor="t" anchorCtr="0">
            <a:spAutoFit/>
          </a:bodyPr>
          <a:lstStyle/>
          <a:p>
            <a:pPr marL="0" marR="0" lvl="0" indent="0" algn="l" rtl="0">
              <a:lnSpc>
                <a:spcPct val="115000"/>
              </a:lnSpc>
              <a:spcBef>
                <a:spcPts val="0"/>
              </a:spcBef>
              <a:spcAft>
                <a:spcPts val="0"/>
              </a:spcAft>
              <a:buClr>
                <a:srgbClr val="000000"/>
              </a:buClr>
              <a:buSzPts val="2800"/>
              <a:buFont typeface="Arial"/>
              <a:buNone/>
            </a:pPr>
            <a:r>
              <a:rPr lang="en-GB" sz="2800" b="1" i="0" u="none" strike="noStrike" cap="none" dirty="0">
                <a:solidFill>
                  <a:srgbClr val="00B050"/>
                </a:solidFill>
                <a:latin typeface="Arial"/>
                <a:ea typeface="Arial"/>
                <a:cs typeface="Arial"/>
                <a:sym typeface="Arial"/>
              </a:rPr>
              <a:t>6. Some</a:t>
            </a:r>
            <a:r>
              <a:rPr lang="en-GB" sz="2800" b="1" i="0" u="none" strike="noStrike" cap="none" dirty="0">
                <a:solidFill>
                  <a:schemeClr val="dk2"/>
                </a:solidFill>
                <a:latin typeface="Arial"/>
                <a:ea typeface="Arial"/>
                <a:cs typeface="Arial"/>
                <a:sym typeface="Arial"/>
              </a:rPr>
              <a:t> </a:t>
            </a:r>
            <a:r>
              <a:rPr lang="en-GB" sz="2800" b="1" i="0" u="sng" strike="noStrike" cap="none" dirty="0">
                <a:solidFill>
                  <a:schemeClr val="tx1">
                    <a:lumMod val="50000"/>
                  </a:schemeClr>
                </a:solidFill>
                <a:latin typeface="Arial"/>
                <a:ea typeface="Arial"/>
                <a:cs typeface="Arial"/>
                <a:sym typeface="Arial"/>
                <a:hlinkClick r:id="rId3">
                  <a:extLst>
                    <a:ext uri="{A12FA001-AC4F-418D-AE19-62706E023703}">
                      <ahyp:hlinkClr xmlns:ahyp="http://schemas.microsoft.com/office/drawing/2018/hyperlinkcolor" val="tx"/>
                    </a:ext>
                  </a:extLst>
                </a:hlinkClick>
              </a:rPr>
              <a:t>scientists and ethicists believe</a:t>
            </a:r>
            <a:r>
              <a:rPr lang="en-GB" sz="2800" b="1" i="0" u="sng" strike="noStrike" cap="none" dirty="0">
                <a:solidFill>
                  <a:schemeClr val="tx1">
                    <a:lumMod val="50000"/>
                  </a:schemeClr>
                </a:solidFill>
                <a:latin typeface="Arial"/>
                <a:ea typeface="Arial"/>
                <a:cs typeface="Arial"/>
                <a:sym typeface="Arial"/>
              </a:rPr>
              <a:t> </a:t>
            </a:r>
            <a:r>
              <a:rPr lang="en-GB" sz="2800" b="1" i="0" u="none" strike="noStrike" cap="none" dirty="0">
                <a:solidFill>
                  <a:srgbClr val="00B050"/>
                </a:solidFill>
                <a:latin typeface="Arial"/>
                <a:ea typeface="Arial"/>
                <a:cs typeface="Arial"/>
                <a:sym typeface="Arial"/>
              </a:rPr>
              <a:t>eugenics is a value-free science that got a bad name due to the practices in Nazi Germany. Would you find it easy/difficult to support this position?</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8"/>
          <p:cNvSpPr txBox="1">
            <a:spLocks noGrp="1"/>
          </p:cNvSpPr>
          <p:nvPr>
            <p:ph type="title"/>
          </p:nvPr>
        </p:nvSpPr>
        <p:spPr>
          <a:xfrm>
            <a:off x="98250" y="16350"/>
            <a:ext cx="8826600" cy="602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GB" sz="4400">
                <a:latin typeface="Arial"/>
                <a:ea typeface="Arial"/>
                <a:cs typeface="Arial"/>
                <a:sym typeface="Arial"/>
              </a:rPr>
              <a:t>What is your position on the topic?</a:t>
            </a:r>
            <a:endParaRPr sz="4400">
              <a:latin typeface="Arial"/>
              <a:ea typeface="Arial"/>
              <a:cs typeface="Arial"/>
              <a:sym typeface="Arial"/>
            </a:endParaRPr>
          </a:p>
        </p:txBody>
      </p:sp>
      <p:sp>
        <p:nvSpPr>
          <p:cNvPr id="211" name="Google Shape;211;p38"/>
          <p:cNvSpPr txBox="1"/>
          <p:nvPr/>
        </p:nvSpPr>
        <p:spPr>
          <a:xfrm>
            <a:off x="253092" y="1061356"/>
            <a:ext cx="8605157" cy="3574800"/>
          </a:xfrm>
          <a:prstGeom prst="rect">
            <a:avLst/>
          </a:prstGeom>
          <a:solidFill>
            <a:srgbClr val="F2F2F2"/>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en-GB" sz="2800" b="0" i="0" u="none" strike="noStrike" cap="none">
                <a:solidFill>
                  <a:srgbClr val="000000"/>
                </a:solidFill>
                <a:latin typeface="Arial"/>
                <a:ea typeface="Arial"/>
                <a:cs typeface="Arial"/>
                <a:sym typeface="Arial"/>
              </a:rPr>
              <a:t>The ‘old’ eugenics – ‘rejected the doctrine that all human beings are born equal and redefined moral worth purely in terms of genetic fitness’. </a:t>
            </a:r>
            <a:endParaRPr sz="2800" b="0" i="0" u="none" strike="noStrike" cap="none">
              <a:solidFill>
                <a:srgbClr val="00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200"/>
              <a:buFont typeface="Arial"/>
              <a:buNone/>
            </a:pPr>
            <a:endParaRPr sz="1200" b="0" i="0" u="none" strike="noStrike" cap="none">
              <a:solidFill>
                <a:srgbClr val="00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800"/>
              <a:buFont typeface="Arial"/>
              <a:buNone/>
            </a:pPr>
            <a:r>
              <a:rPr lang="en-GB" sz="2800" b="0" i="0" u="none" strike="noStrike" cap="none">
                <a:solidFill>
                  <a:srgbClr val="000000"/>
                </a:solidFill>
                <a:latin typeface="Arial"/>
                <a:ea typeface="Arial"/>
                <a:cs typeface="Arial"/>
                <a:sym typeface="Arial"/>
              </a:rPr>
              <a:t>The ‘new’ eugenics – ‘argues in support of human enhancement based on an ethic of consequence that could allow for nearly any means as long as the desired end is reached’.</a:t>
            </a:r>
            <a:endParaRPr sz="2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highlight>
                <a:srgbClr val="FFFFFF"/>
              </a:highlight>
              <a:latin typeface="Arial"/>
              <a:ea typeface="Arial"/>
              <a:cs typeface="Arial"/>
              <a:sym typeface="Arial"/>
            </a:endParaRPr>
          </a:p>
        </p:txBody>
      </p:sp>
      <p:sp>
        <p:nvSpPr>
          <p:cNvPr id="212" name="Google Shape;212;p38"/>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9"/>
          <p:cNvSpPr txBox="1">
            <a:spLocks noGrp="1"/>
          </p:cNvSpPr>
          <p:nvPr>
            <p:ph type="title"/>
          </p:nvPr>
        </p:nvSpPr>
        <p:spPr>
          <a:xfrm>
            <a:off x="98250" y="16350"/>
            <a:ext cx="8826600" cy="602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GB" sz="4800">
                <a:latin typeface="Arial"/>
                <a:ea typeface="Arial"/>
                <a:cs typeface="Arial"/>
                <a:sym typeface="Arial"/>
              </a:rPr>
              <a:t>Research question</a:t>
            </a:r>
            <a:endParaRPr/>
          </a:p>
        </p:txBody>
      </p:sp>
      <p:sp>
        <p:nvSpPr>
          <p:cNvPr id="218" name="Google Shape;218;p39"/>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18</a:t>
            </a:fld>
            <a:endParaRPr/>
          </a:p>
        </p:txBody>
      </p:sp>
      <p:sp>
        <p:nvSpPr>
          <p:cNvPr id="219" name="Google Shape;219;p39"/>
          <p:cNvSpPr txBox="1"/>
          <p:nvPr/>
        </p:nvSpPr>
        <p:spPr>
          <a:xfrm>
            <a:off x="579664" y="1379764"/>
            <a:ext cx="8156122" cy="1815841"/>
          </a:xfrm>
          <a:prstGeom prst="rect">
            <a:avLst/>
          </a:prstGeom>
          <a:solidFill>
            <a:srgbClr val="F2F2F2"/>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GB" sz="2800" b="1" i="0" u="none" strike="noStrike" cap="none" dirty="0">
                <a:solidFill>
                  <a:srgbClr val="00B050"/>
                </a:solidFill>
                <a:latin typeface="Arial"/>
                <a:ea typeface="Arial"/>
                <a:cs typeface="Arial"/>
                <a:sym typeface="Arial"/>
              </a:rPr>
              <a:t>7. Based on what you have read, how far do you agree with each of these positions (previous slide)? Do you find either/both problematic? Why?</a:t>
            </a: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40"/>
          <p:cNvSpPr txBox="1">
            <a:spLocks noGrp="1"/>
          </p:cNvSpPr>
          <p:nvPr>
            <p:ph type="title"/>
          </p:nvPr>
        </p:nvSpPr>
        <p:spPr>
          <a:xfrm>
            <a:off x="158700" y="85300"/>
            <a:ext cx="8826600" cy="602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GB" sz="4800">
                <a:latin typeface="Arial"/>
                <a:ea typeface="Arial"/>
                <a:cs typeface="Arial"/>
                <a:sym typeface="Arial"/>
              </a:rPr>
              <a:t>Read and evaluate </a:t>
            </a:r>
            <a:endParaRPr sz="4800">
              <a:latin typeface="Arial"/>
              <a:ea typeface="Arial"/>
              <a:cs typeface="Arial"/>
              <a:sym typeface="Arial"/>
            </a:endParaRPr>
          </a:p>
        </p:txBody>
      </p:sp>
      <p:sp>
        <p:nvSpPr>
          <p:cNvPr id="225" name="Google Shape;225;p40"/>
          <p:cNvSpPr txBox="1"/>
          <p:nvPr/>
        </p:nvSpPr>
        <p:spPr>
          <a:xfrm>
            <a:off x="237725" y="800100"/>
            <a:ext cx="8747700" cy="3975900"/>
          </a:xfrm>
          <a:prstGeom prst="rect">
            <a:avLst/>
          </a:prstGeom>
          <a:solidFill>
            <a:srgbClr val="F2F2F2"/>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sz="2800" b="0" i="0" u="none" strike="noStrike" cap="none" dirty="0">
                <a:solidFill>
                  <a:srgbClr val="000000"/>
                </a:solidFill>
                <a:latin typeface="Arial"/>
                <a:ea typeface="Arial"/>
                <a:cs typeface="Arial"/>
                <a:sym typeface="Arial"/>
              </a:rPr>
              <a:t>You</a:t>
            </a:r>
            <a:r>
              <a:rPr lang="en-GB" sz="2800" dirty="0"/>
              <a:t> have been given 3 sources</a:t>
            </a:r>
            <a:r>
              <a:rPr lang="en-GB" sz="2800" b="0" i="0" u="none" strike="noStrike" cap="none" dirty="0">
                <a:solidFill>
                  <a:srgbClr val="000000"/>
                </a:solidFill>
                <a:latin typeface="Arial"/>
                <a:ea typeface="Arial"/>
                <a:cs typeface="Arial"/>
                <a:sym typeface="Arial"/>
              </a:rPr>
              <a:t> that relate to</a:t>
            </a:r>
            <a:r>
              <a:rPr lang="en-GB" sz="2800" dirty="0"/>
              <a:t> </a:t>
            </a:r>
            <a:r>
              <a:rPr lang="en-GB" sz="2800" b="0" i="0" u="none" strike="noStrike" cap="none" dirty="0">
                <a:solidFill>
                  <a:srgbClr val="000000"/>
                </a:solidFill>
                <a:latin typeface="Arial"/>
                <a:ea typeface="Arial"/>
                <a:cs typeface="Arial"/>
                <a:sym typeface="Arial"/>
              </a:rPr>
              <a:t>eugenics</a:t>
            </a:r>
            <a:endParaRPr dirty="0"/>
          </a:p>
          <a:p>
            <a:pPr marL="457200" marR="0" lvl="0" indent="-457200" algn="l" rtl="0">
              <a:lnSpc>
                <a:spcPct val="115000"/>
              </a:lnSpc>
              <a:spcBef>
                <a:spcPts val="0"/>
              </a:spcBef>
              <a:spcAft>
                <a:spcPts val="0"/>
              </a:spcAft>
              <a:buClr>
                <a:srgbClr val="000000"/>
              </a:buClr>
              <a:buSzPts val="2800"/>
              <a:buFont typeface="Arial"/>
              <a:buChar char="•"/>
            </a:pPr>
            <a:r>
              <a:rPr lang="en-GB" sz="2800" b="0" i="0" u="none" strike="noStrike" cap="none" dirty="0">
                <a:solidFill>
                  <a:srgbClr val="000000"/>
                </a:solidFill>
                <a:latin typeface="Arial"/>
                <a:ea typeface="Arial"/>
                <a:cs typeface="Arial"/>
                <a:sym typeface="Arial"/>
              </a:rPr>
              <a:t>Go only to the slide for your discipline (see next slide) &amp; click on the links to read the texts/watch the video.</a:t>
            </a:r>
            <a:endParaRPr sz="2800" b="0" i="0" u="none" strike="noStrike" cap="none" dirty="0">
              <a:solidFill>
                <a:srgbClr val="000000"/>
              </a:solidFill>
              <a:latin typeface="Arial"/>
              <a:ea typeface="Arial"/>
              <a:cs typeface="Arial"/>
              <a:sym typeface="Arial"/>
            </a:endParaRPr>
          </a:p>
          <a:p>
            <a:pPr marL="457200" marR="0" lvl="0" indent="-342900" algn="l" rtl="0">
              <a:lnSpc>
                <a:spcPct val="115000"/>
              </a:lnSpc>
              <a:spcBef>
                <a:spcPts val="0"/>
              </a:spcBef>
              <a:spcAft>
                <a:spcPts val="0"/>
              </a:spcAft>
              <a:buClr>
                <a:srgbClr val="000000"/>
              </a:buClr>
              <a:buSzPts val="1800"/>
              <a:buFont typeface="Arial"/>
              <a:buChar char="●"/>
            </a:pPr>
            <a:r>
              <a:rPr lang="en-GB" sz="2800" b="0" i="0" u="none" strike="noStrike" cap="none" dirty="0">
                <a:solidFill>
                  <a:srgbClr val="000000"/>
                </a:solidFill>
                <a:latin typeface="Arial"/>
                <a:ea typeface="Arial"/>
                <a:cs typeface="Arial"/>
                <a:sym typeface="Arial"/>
              </a:rPr>
              <a:t>Read and </a:t>
            </a:r>
            <a:r>
              <a:rPr lang="en-GB" sz="2800" b="0" i="0" u="sng" strike="noStrike" cap="none" dirty="0">
                <a:solidFill>
                  <a:schemeClr val="tx1">
                    <a:lumMod val="50000"/>
                  </a:schemeClr>
                </a:solidFill>
                <a:latin typeface="Arial"/>
                <a:ea typeface="Arial"/>
                <a:cs typeface="Arial"/>
                <a:sym typeface="Arial"/>
                <a:hlinkClick r:id="rId3">
                  <a:extLst>
                    <a:ext uri="{A12FA001-AC4F-418D-AE19-62706E023703}">
                      <ahyp:hlinkClr xmlns:ahyp="http://schemas.microsoft.com/office/drawing/2018/hyperlinkcolor" val="tx"/>
                    </a:ext>
                  </a:extLst>
                </a:hlinkClick>
              </a:rPr>
              <a:t>complete the worksheet</a:t>
            </a:r>
            <a:r>
              <a:rPr lang="en-GB" sz="2800" b="0" i="0" u="none" strike="noStrike" cap="none" dirty="0">
                <a:solidFill>
                  <a:srgbClr val="000000"/>
                </a:solidFill>
                <a:latin typeface="Arial"/>
                <a:ea typeface="Arial"/>
                <a:cs typeface="Arial"/>
                <a:sym typeface="Arial"/>
              </a:rPr>
              <a:t>.</a:t>
            </a:r>
            <a:endParaRPr sz="2800" b="0" i="0" u="none" strike="noStrike" cap="none" dirty="0">
              <a:solidFill>
                <a:srgbClr val="00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200"/>
              <a:buFont typeface="Arial"/>
              <a:buNone/>
            </a:pPr>
            <a:endParaRPr sz="1200" b="1" i="1" u="none" strike="noStrike" cap="none" dirty="0">
              <a:solidFill>
                <a:srgbClr val="00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800"/>
              <a:buFont typeface="Arial"/>
              <a:buNone/>
            </a:pPr>
            <a:r>
              <a:rPr lang="en-GB" sz="2800" b="1" i="0" u="none" strike="noStrike" cap="none" dirty="0">
                <a:solidFill>
                  <a:srgbClr val="000000"/>
                </a:solidFill>
                <a:latin typeface="Arial"/>
                <a:ea typeface="Arial"/>
                <a:cs typeface="Arial"/>
                <a:sym typeface="Arial"/>
              </a:rPr>
              <a:t>Before you read/watch make sure you know why you are reading/watching (see next slide).</a:t>
            </a:r>
            <a:endParaRPr sz="2800" b="1" i="0" u="none" strike="noStrike" cap="none" dirty="0">
              <a:solidFill>
                <a:srgbClr val="00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800"/>
              <a:buFont typeface="Arial"/>
              <a:buNone/>
            </a:pPr>
            <a:endParaRPr sz="1800" b="0" i="0" u="none" strike="noStrike" cap="none" dirty="0">
              <a:solidFill>
                <a:srgbClr val="00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800"/>
              <a:buFont typeface="Arial"/>
              <a:buNone/>
            </a:pPr>
            <a:endParaRPr sz="1800" b="0" i="0" u="none" strike="noStrike" cap="none" dirty="0">
              <a:solidFill>
                <a:srgbClr val="00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800"/>
              <a:buFont typeface="Arial"/>
              <a:buNone/>
            </a:pPr>
            <a:endParaRPr sz="1800" b="0" i="0" u="none" strike="noStrike" cap="none" dirty="0">
              <a:solidFill>
                <a:srgbClr val="00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800"/>
              <a:buFont typeface="Arial"/>
              <a:buNone/>
            </a:pPr>
            <a:endParaRPr sz="1800" b="0" i="0" u="none" strike="noStrike" cap="none" dirty="0">
              <a:solidFill>
                <a:srgbClr val="000000"/>
              </a:solidFill>
              <a:latin typeface="Arial"/>
              <a:ea typeface="Arial"/>
              <a:cs typeface="Arial"/>
              <a:sym typeface="Arial"/>
            </a:endParaRPr>
          </a:p>
        </p:txBody>
      </p:sp>
      <p:sp>
        <p:nvSpPr>
          <p:cNvPr id="226" name="Google Shape;226;p40"/>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4"/>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a:t>
            </a:fld>
            <a:endParaRPr/>
          </a:p>
        </p:txBody>
      </p:sp>
      <p:sp>
        <p:nvSpPr>
          <p:cNvPr id="108" name="Google Shape;108;p24"/>
          <p:cNvSpPr txBox="1">
            <a:spLocks noGrp="1"/>
          </p:cNvSpPr>
          <p:nvPr>
            <p:ph type="title" idx="4294967295"/>
          </p:nvPr>
        </p:nvSpPr>
        <p:spPr>
          <a:xfrm>
            <a:off x="400050" y="304800"/>
            <a:ext cx="8392886" cy="4486275"/>
          </a:xfrm>
          <a:prstGeom prst="rect">
            <a:avLst/>
          </a:prstGeom>
          <a:solidFill>
            <a:srgbClr val="F2F2F2"/>
          </a:solid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200"/>
              <a:buNone/>
            </a:pPr>
            <a:r>
              <a:rPr lang="en-GB" sz="2800" b="1" dirty="0">
                <a:solidFill>
                  <a:schemeClr val="dk2"/>
                </a:solidFill>
                <a:latin typeface="Arial"/>
                <a:ea typeface="Arial"/>
                <a:cs typeface="Arial"/>
                <a:sym typeface="Arial"/>
              </a:rPr>
              <a:t>Resource developed by</a:t>
            </a:r>
            <a:br>
              <a:rPr lang="en-GB" sz="2800" b="1" dirty="0">
                <a:solidFill>
                  <a:schemeClr val="dk2"/>
                </a:solidFill>
                <a:latin typeface="Arial"/>
                <a:ea typeface="Arial"/>
                <a:cs typeface="Arial"/>
                <a:sym typeface="Arial"/>
              </a:rPr>
            </a:br>
            <a:br>
              <a:rPr lang="en-GB" sz="2800" b="1" dirty="0">
                <a:solidFill>
                  <a:schemeClr val="dk2"/>
                </a:solidFill>
                <a:latin typeface="Arial"/>
                <a:ea typeface="Arial"/>
                <a:cs typeface="Arial"/>
                <a:sym typeface="Arial"/>
              </a:rPr>
            </a:br>
            <a:r>
              <a:rPr lang="en-GB" sz="2800" b="1" dirty="0">
                <a:solidFill>
                  <a:schemeClr val="dk2"/>
                </a:solidFill>
                <a:latin typeface="Arial"/>
                <a:ea typeface="Arial"/>
                <a:cs typeface="Arial"/>
                <a:sym typeface="Arial"/>
              </a:rPr>
              <a:t>Sue Robbins</a:t>
            </a:r>
            <a:br>
              <a:rPr lang="en-GB" sz="2800" b="1" dirty="0">
                <a:latin typeface="Arial"/>
                <a:ea typeface="Arial"/>
                <a:cs typeface="Arial"/>
                <a:sym typeface="Arial"/>
              </a:rPr>
            </a:br>
            <a:r>
              <a:rPr lang="en-GB" sz="2800" u="sng" dirty="0">
                <a:solidFill>
                  <a:schemeClr val="tx1">
                    <a:lumMod val="50000"/>
                  </a:schemeClr>
                </a:solidFill>
                <a:latin typeface="Arial"/>
                <a:ea typeface="Arial"/>
                <a:cs typeface="Arial"/>
                <a:sym typeface="Arial"/>
                <a:hlinkClick r:id="rId3">
                  <a:extLst>
                    <a:ext uri="{A12FA001-AC4F-418D-AE19-62706E023703}">
                      <ahyp:hlinkClr xmlns:ahyp="http://schemas.microsoft.com/office/drawing/2018/hyperlinkcolor" val="tx"/>
                    </a:ext>
                  </a:extLst>
                </a:hlinkClick>
              </a:rPr>
              <a:t>S.Robbins@sussex.ac.uk</a:t>
            </a:r>
            <a:br>
              <a:rPr lang="en-GB" sz="1200" dirty="0">
                <a:latin typeface="Arial"/>
                <a:ea typeface="Arial"/>
                <a:cs typeface="Arial"/>
                <a:sym typeface="Arial"/>
              </a:rPr>
            </a:br>
            <a:br>
              <a:rPr lang="en-GB" sz="1200" dirty="0">
                <a:latin typeface="Arial"/>
                <a:ea typeface="Arial"/>
                <a:cs typeface="Arial"/>
                <a:sym typeface="Arial"/>
              </a:rPr>
            </a:br>
            <a:br>
              <a:rPr lang="en-GB" sz="1200" dirty="0">
                <a:latin typeface="Arial"/>
                <a:ea typeface="Arial"/>
                <a:cs typeface="Arial"/>
                <a:sym typeface="Arial"/>
              </a:rPr>
            </a:br>
            <a:br>
              <a:rPr lang="en-GB" sz="1200" dirty="0">
                <a:latin typeface="Arial"/>
                <a:ea typeface="Arial"/>
                <a:cs typeface="Arial"/>
                <a:sym typeface="Arial"/>
              </a:rPr>
            </a:br>
            <a:br>
              <a:rPr lang="en-GB" sz="1200" dirty="0">
                <a:latin typeface="Arial"/>
                <a:ea typeface="Arial"/>
                <a:cs typeface="Arial"/>
                <a:sym typeface="Arial"/>
              </a:rPr>
            </a:br>
            <a:br>
              <a:rPr lang="en-GB" sz="1200" dirty="0">
                <a:latin typeface="Arial"/>
                <a:ea typeface="Arial"/>
                <a:cs typeface="Arial"/>
                <a:sym typeface="Arial"/>
              </a:rPr>
            </a:br>
            <a:br>
              <a:rPr lang="en-GB" sz="1200" dirty="0">
                <a:latin typeface="Arial"/>
                <a:ea typeface="Arial"/>
                <a:cs typeface="Arial"/>
                <a:sym typeface="Arial"/>
              </a:rPr>
            </a:br>
            <a:br>
              <a:rPr lang="en-GB" sz="1200" dirty="0">
                <a:latin typeface="Arial"/>
                <a:ea typeface="Arial"/>
                <a:cs typeface="Arial"/>
                <a:sym typeface="Arial"/>
              </a:rPr>
            </a:br>
            <a:r>
              <a:rPr lang="en-GB" sz="2800" dirty="0">
                <a:solidFill>
                  <a:schemeClr val="dk2"/>
                </a:solidFill>
                <a:latin typeface="Arial"/>
                <a:ea typeface="Arial"/>
                <a:cs typeface="Arial"/>
                <a:sym typeface="Arial"/>
              </a:rPr>
              <a:t>Some of the hyperlinks in this activity take you to the </a:t>
            </a:r>
            <a:r>
              <a:rPr lang="en-GB" sz="2800" u="sng" dirty="0">
                <a:solidFill>
                  <a:schemeClr val="tx1">
                    <a:lumMod val="50000"/>
                  </a:schemeClr>
                </a:solidFill>
                <a:latin typeface="Arial"/>
                <a:ea typeface="Arial"/>
                <a:cs typeface="Arial"/>
                <a:sym typeface="Arial"/>
                <a:hlinkClick r:id="rId4">
                  <a:extLst>
                    <a:ext uri="{A12FA001-AC4F-418D-AE19-62706E023703}">
                      <ahyp:hlinkClr xmlns:ahyp="http://schemas.microsoft.com/office/drawing/2018/hyperlinkcolor" val="tx"/>
                    </a:ext>
                  </a:extLst>
                </a:hlinkClick>
              </a:rPr>
              <a:t>University of Sussex Skills Hub</a:t>
            </a:r>
            <a:endParaRPr sz="2600" dirty="0">
              <a:solidFill>
                <a:schemeClr val="tx1">
                  <a:lumMod val="50000"/>
                </a:schemeClr>
              </a:solidFill>
            </a:endParaRPr>
          </a:p>
        </p:txBody>
      </p:sp>
      <p:sp>
        <p:nvSpPr>
          <p:cNvPr id="109" name="Google Shape;109;p24"/>
          <p:cNvSpPr txBox="1"/>
          <p:nvPr/>
        </p:nvSpPr>
        <p:spPr>
          <a:xfrm rot="10800000">
            <a:off x="5827350" y="2388406"/>
            <a:ext cx="65450" cy="45719"/>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10" name="Google Shape;110;p24" descr="Head shot of the author, Sue Robbins"/>
          <p:cNvPicPr preferRelativeResize="0"/>
          <p:nvPr/>
        </p:nvPicPr>
        <p:blipFill rotWithShape="1">
          <a:blip r:embed="rId5">
            <a:alphaModFix/>
          </a:blip>
          <a:srcRect/>
          <a:stretch/>
        </p:blipFill>
        <p:spPr>
          <a:xfrm>
            <a:off x="483634" y="568547"/>
            <a:ext cx="1371599" cy="1455706"/>
          </a:xfrm>
          <a:prstGeom prst="rect">
            <a:avLst/>
          </a:prstGeom>
          <a:noFill/>
          <a:ln>
            <a:noFill/>
          </a:ln>
        </p:spPr>
      </p:pic>
      <p:pic>
        <p:nvPicPr>
          <p:cNvPr id="111" name="Google Shape;111;p24" descr="Logo for the University of Sussex"/>
          <p:cNvPicPr preferRelativeResize="0"/>
          <p:nvPr/>
        </p:nvPicPr>
        <p:blipFill rotWithShape="1">
          <a:blip r:embed="rId6">
            <a:alphaModFix/>
          </a:blip>
          <a:srcRect/>
          <a:stretch/>
        </p:blipFill>
        <p:spPr>
          <a:xfrm>
            <a:off x="483634" y="2164889"/>
            <a:ext cx="1371599" cy="1229277"/>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41"/>
          <p:cNvSpPr txBox="1">
            <a:spLocks noGrp="1"/>
          </p:cNvSpPr>
          <p:nvPr>
            <p:ph type="title"/>
          </p:nvPr>
        </p:nvSpPr>
        <p:spPr>
          <a:xfrm>
            <a:off x="98250" y="16350"/>
            <a:ext cx="8826600" cy="602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GB" sz="4400">
                <a:latin typeface="Arial"/>
                <a:ea typeface="Arial"/>
                <a:cs typeface="Arial"/>
                <a:sym typeface="Arial"/>
              </a:rPr>
              <a:t>What is your purpose in reading?</a:t>
            </a:r>
            <a:endParaRPr sz="4400">
              <a:latin typeface="Arial"/>
              <a:ea typeface="Arial"/>
              <a:cs typeface="Arial"/>
              <a:sym typeface="Arial"/>
            </a:endParaRPr>
          </a:p>
        </p:txBody>
      </p:sp>
      <p:sp>
        <p:nvSpPr>
          <p:cNvPr id="232" name="Google Shape;232;p41"/>
          <p:cNvSpPr txBox="1"/>
          <p:nvPr/>
        </p:nvSpPr>
        <p:spPr>
          <a:xfrm>
            <a:off x="187779" y="886823"/>
            <a:ext cx="8435143" cy="3709670"/>
          </a:xfrm>
          <a:prstGeom prst="rect">
            <a:avLst/>
          </a:prstGeom>
          <a:solidFill>
            <a:srgbClr val="F2F2F2"/>
          </a:solidFill>
          <a:ln>
            <a:noFill/>
          </a:ln>
        </p:spPr>
        <p:txBody>
          <a:bodyPr spcFirstLastPara="1" wrap="square" lIns="91425" tIns="91425" rIns="91425" bIns="91425" anchor="t" anchorCtr="0">
            <a:noAutofit/>
          </a:bodyPr>
          <a:lstStyle/>
          <a:p>
            <a:pPr marL="139700" marR="0" lvl="0" indent="0" algn="l" rtl="0">
              <a:lnSpc>
                <a:spcPct val="100000"/>
              </a:lnSpc>
              <a:spcBef>
                <a:spcPts val="0"/>
              </a:spcBef>
              <a:spcAft>
                <a:spcPts val="0"/>
              </a:spcAft>
              <a:buNone/>
            </a:pPr>
            <a:r>
              <a:rPr lang="en-GB" sz="2800" b="0" i="0" u="none" strike="noStrike" cap="none" dirty="0">
                <a:solidFill>
                  <a:srgbClr val="000000"/>
                </a:solidFill>
                <a:latin typeface="Arial"/>
                <a:ea typeface="Arial"/>
                <a:cs typeface="Arial"/>
                <a:sym typeface="Arial"/>
              </a:rPr>
              <a:t>Read the texts for your discipline (see below) with the aim of deciding what your position is on the topic of eugenics. As you read consider how far you agree with the thesis, or the reasoning being put forward, &amp; also whether an argument you could make </a:t>
            </a:r>
            <a:r>
              <a:rPr lang="en-GB" sz="2800" b="0" u="none" strike="noStrike" cap="none" dirty="0">
                <a:solidFill>
                  <a:srgbClr val="000000"/>
                </a:solidFill>
                <a:latin typeface="Arial"/>
                <a:ea typeface="Arial"/>
                <a:cs typeface="Arial"/>
                <a:sym typeface="Arial"/>
              </a:rPr>
              <a:t>against </a:t>
            </a:r>
            <a:r>
              <a:rPr lang="en-GB" sz="2800" b="0" i="0" u="none" strike="noStrike" cap="none" dirty="0">
                <a:solidFill>
                  <a:srgbClr val="000000"/>
                </a:solidFill>
                <a:latin typeface="Arial"/>
                <a:ea typeface="Arial"/>
                <a:cs typeface="Arial"/>
                <a:sym typeface="Arial"/>
              </a:rPr>
              <a:t>it fits better with your own views.</a:t>
            </a:r>
            <a:endParaRPr dirty="0"/>
          </a:p>
          <a:p>
            <a:pPr marL="139700" marR="0" lvl="0" indent="0" algn="l" rtl="0">
              <a:lnSpc>
                <a:spcPct val="100000"/>
              </a:lnSpc>
              <a:spcBef>
                <a:spcPts val="0"/>
              </a:spcBef>
              <a:spcAft>
                <a:spcPts val="0"/>
              </a:spcAft>
              <a:buNone/>
            </a:pPr>
            <a:endParaRPr sz="1200" b="0" i="0" u="none" strike="noStrike" cap="none" dirty="0">
              <a:solidFill>
                <a:srgbClr val="000000"/>
              </a:solidFill>
              <a:latin typeface="Arial"/>
              <a:ea typeface="Arial"/>
              <a:cs typeface="Arial"/>
              <a:sym typeface="Arial"/>
            </a:endParaRPr>
          </a:p>
          <a:p>
            <a:pPr marL="139700" marR="0" lvl="0" indent="0" algn="l" rtl="0">
              <a:lnSpc>
                <a:spcPct val="100000"/>
              </a:lnSpc>
              <a:spcBef>
                <a:spcPts val="0"/>
              </a:spcBef>
              <a:spcAft>
                <a:spcPts val="0"/>
              </a:spcAft>
              <a:buNone/>
            </a:pPr>
            <a:r>
              <a:rPr lang="en-GB" sz="2400" b="0" i="0" u="none" strike="noStrike" cap="none" dirty="0">
                <a:solidFill>
                  <a:srgbClr val="000000"/>
                </a:solidFill>
                <a:latin typeface="Arial"/>
                <a:ea typeface="Arial"/>
                <a:cs typeface="Arial"/>
                <a:sym typeface="Arial"/>
              </a:rPr>
              <a:t>(slide 23:Arts &amp; Humanities; slide 24:Social Sciences</a:t>
            </a:r>
            <a:r>
              <a:rPr lang="en-GB" sz="2400" dirty="0"/>
              <a:t>;</a:t>
            </a:r>
            <a:r>
              <a:rPr lang="en-GB" sz="2400" b="0" i="0" u="none" strike="noStrike" cap="none" dirty="0">
                <a:solidFill>
                  <a:srgbClr val="000000"/>
                </a:solidFill>
                <a:latin typeface="Arial"/>
                <a:ea typeface="Arial"/>
                <a:cs typeface="Arial"/>
                <a:sym typeface="Arial"/>
              </a:rPr>
              <a:t> slide 25:Psychology</a:t>
            </a:r>
            <a:r>
              <a:rPr lang="en-GB" sz="2400" dirty="0"/>
              <a:t>;</a:t>
            </a:r>
            <a:r>
              <a:rPr lang="en-GB" sz="2400" b="0" i="0" u="none" strike="noStrike" cap="none" dirty="0">
                <a:solidFill>
                  <a:srgbClr val="000000"/>
                </a:solidFill>
                <a:latin typeface="Arial"/>
                <a:ea typeface="Arial"/>
                <a:cs typeface="Arial"/>
                <a:sym typeface="Arial"/>
              </a:rPr>
              <a:t> slide 26:Business).</a:t>
            </a:r>
            <a:endParaRPr sz="2400" b="0" i="0" u="none" strike="noStrike" cap="none" dirty="0">
              <a:solidFill>
                <a:srgbClr val="000000"/>
              </a:solidFill>
              <a:latin typeface="Arial"/>
              <a:ea typeface="Arial"/>
              <a:cs typeface="Arial"/>
              <a:sym typeface="Arial"/>
            </a:endParaRPr>
          </a:p>
        </p:txBody>
      </p:sp>
      <p:sp>
        <p:nvSpPr>
          <p:cNvPr id="233" name="Google Shape;233;p4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42"/>
          <p:cNvSpPr txBox="1">
            <a:spLocks noGrp="1"/>
          </p:cNvSpPr>
          <p:nvPr>
            <p:ph type="title"/>
          </p:nvPr>
        </p:nvSpPr>
        <p:spPr>
          <a:xfrm>
            <a:off x="98250" y="16350"/>
            <a:ext cx="8826600" cy="602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GB" sz="4800">
                <a:latin typeface="Arial"/>
                <a:ea typeface="Arial"/>
                <a:cs typeface="Arial"/>
                <a:sym typeface="Arial"/>
              </a:rPr>
              <a:t>Make a claim about eugenics</a:t>
            </a:r>
            <a:endParaRPr/>
          </a:p>
        </p:txBody>
      </p:sp>
      <p:sp>
        <p:nvSpPr>
          <p:cNvPr id="239" name="Google Shape;239;p42"/>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21</a:t>
            </a:fld>
            <a:endParaRPr/>
          </a:p>
        </p:txBody>
      </p:sp>
      <p:sp>
        <p:nvSpPr>
          <p:cNvPr id="240" name="Google Shape;240;p42"/>
          <p:cNvSpPr txBox="1"/>
          <p:nvPr/>
        </p:nvSpPr>
        <p:spPr>
          <a:xfrm>
            <a:off x="571499" y="1232807"/>
            <a:ext cx="8025493" cy="2677656"/>
          </a:xfrm>
          <a:prstGeom prst="rect">
            <a:avLst/>
          </a:prstGeom>
          <a:solidFill>
            <a:srgbClr val="F2F2F2"/>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GB" sz="2800" b="0" i="0" u="none" strike="noStrike" cap="none">
                <a:solidFill>
                  <a:srgbClr val="000000"/>
                </a:solidFill>
                <a:latin typeface="Arial"/>
                <a:ea typeface="Arial"/>
                <a:cs typeface="Arial"/>
                <a:sym typeface="Arial"/>
              </a:rPr>
              <a:t>After reading you will be asked to make a claim about the topic of eugenics. Your claim should be something you believe to be true and can develop a persuasive argument for, supported with evidence from your reading (see information about claims on the next slide).</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43"/>
          <p:cNvSpPr txBox="1">
            <a:spLocks noGrp="1"/>
          </p:cNvSpPr>
          <p:nvPr>
            <p:ph type="title"/>
          </p:nvPr>
        </p:nvSpPr>
        <p:spPr>
          <a:xfrm>
            <a:off x="98250" y="16350"/>
            <a:ext cx="8826600" cy="602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GB" sz="4800">
                <a:latin typeface="Arial"/>
                <a:ea typeface="Arial"/>
                <a:cs typeface="Arial"/>
                <a:sym typeface="Arial"/>
              </a:rPr>
              <a:t>Making a claim</a:t>
            </a:r>
            <a:endParaRPr sz="4800">
              <a:latin typeface="Arial"/>
              <a:ea typeface="Arial"/>
              <a:cs typeface="Arial"/>
              <a:sym typeface="Arial"/>
            </a:endParaRPr>
          </a:p>
        </p:txBody>
      </p:sp>
      <p:sp>
        <p:nvSpPr>
          <p:cNvPr id="246" name="Google Shape;246;p43"/>
          <p:cNvSpPr txBox="1"/>
          <p:nvPr/>
        </p:nvSpPr>
        <p:spPr>
          <a:xfrm>
            <a:off x="383720" y="905608"/>
            <a:ext cx="8417379" cy="3975842"/>
          </a:xfrm>
          <a:prstGeom prst="rect">
            <a:avLst/>
          </a:prstGeom>
          <a:solidFill>
            <a:srgbClr val="F2F2F2"/>
          </a:solidFill>
          <a:ln>
            <a:noFill/>
          </a:ln>
        </p:spPr>
        <p:txBody>
          <a:bodyPr spcFirstLastPara="1" wrap="square" lIns="91425" tIns="91425" rIns="91425" bIns="91425" anchor="t" anchorCtr="0">
            <a:noAutofit/>
          </a:bodyPr>
          <a:lstStyle/>
          <a:p>
            <a:pPr marL="0" marR="0" lvl="0" indent="0" algn="l" rtl="0">
              <a:lnSpc>
                <a:spcPct val="115000"/>
              </a:lnSpc>
              <a:spcBef>
                <a:spcPts val="1100"/>
              </a:spcBef>
              <a:spcAft>
                <a:spcPts val="0"/>
              </a:spcAft>
              <a:buClr>
                <a:srgbClr val="000000"/>
              </a:buClr>
              <a:buSzPts val="2800"/>
              <a:buFont typeface="Arial"/>
              <a:buNone/>
            </a:pPr>
            <a:r>
              <a:rPr lang="en-GB" sz="2800" b="0" i="0" u="none" strike="noStrike" cap="none">
                <a:solidFill>
                  <a:srgbClr val="013035"/>
                </a:solidFill>
                <a:latin typeface="Arial"/>
                <a:ea typeface="Arial"/>
                <a:cs typeface="Arial"/>
                <a:sym typeface="Arial"/>
              </a:rPr>
              <a:t>During your studies you may be asked to write a discursive essay. Your aim in writing this type of essay is to persuade your reader that your position on a topic is a valid one. This genre of essay makes a claim about a topic and defends this claim with evidence. Watch the animation about making a claim (2 mins) on the next slide.</a:t>
            </a:r>
            <a:endParaRPr sz="2800" b="0" i="0" u="none" strike="noStrike" cap="none">
              <a:solidFill>
                <a:srgbClr val="013035"/>
              </a:solidFill>
              <a:latin typeface="Arial"/>
              <a:ea typeface="Arial"/>
              <a:cs typeface="Arial"/>
              <a:sym typeface="Arial"/>
            </a:endParaRPr>
          </a:p>
          <a:p>
            <a:pPr marL="0" marR="0" lvl="0" indent="0" algn="just" rtl="0">
              <a:lnSpc>
                <a:spcPct val="115000"/>
              </a:lnSpc>
              <a:spcBef>
                <a:spcPts val="1100"/>
              </a:spcBef>
              <a:spcAft>
                <a:spcPts val="0"/>
              </a:spcAft>
              <a:buClr>
                <a:srgbClr val="000000"/>
              </a:buClr>
              <a:buSzPts val="1800"/>
              <a:buFont typeface="Arial"/>
              <a:buNone/>
            </a:pPr>
            <a:endParaRPr sz="1800" b="0" i="0" u="none" strike="noStrike" cap="none">
              <a:solidFill>
                <a:srgbClr val="013035"/>
              </a:solidFill>
              <a:latin typeface="Arial"/>
              <a:ea typeface="Arial"/>
              <a:cs typeface="Arial"/>
              <a:sym typeface="Arial"/>
            </a:endParaRPr>
          </a:p>
          <a:p>
            <a:pPr marL="0" marR="0" lvl="0" indent="0" algn="just" rtl="0">
              <a:lnSpc>
                <a:spcPct val="115000"/>
              </a:lnSpc>
              <a:spcBef>
                <a:spcPts val="1100"/>
              </a:spcBef>
              <a:spcAft>
                <a:spcPts val="1100"/>
              </a:spcAft>
              <a:buClr>
                <a:srgbClr val="000000"/>
              </a:buClr>
              <a:buSzPts val="1800"/>
              <a:buFont typeface="Arial"/>
              <a:buNone/>
            </a:pPr>
            <a:endParaRPr sz="1800" b="0" i="0" u="none" strike="noStrike" cap="none">
              <a:solidFill>
                <a:srgbClr val="013035"/>
              </a:solidFill>
              <a:latin typeface="Arial"/>
              <a:ea typeface="Arial"/>
              <a:cs typeface="Arial"/>
              <a:sym typeface="Arial"/>
            </a:endParaRPr>
          </a:p>
        </p:txBody>
      </p:sp>
      <p:sp>
        <p:nvSpPr>
          <p:cNvPr id="247" name="Google Shape;247;p43"/>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44"/>
          <p:cNvSpPr txBox="1">
            <a:spLocks noGrp="1"/>
          </p:cNvSpPr>
          <p:nvPr>
            <p:ph type="title"/>
          </p:nvPr>
        </p:nvSpPr>
        <p:spPr>
          <a:xfrm>
            <a:off x="98250" y="16350"/>
            <a:ext cx="8826600" cy="602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GB" sz="4800">
                <a:latin typeface="Arial"/>
                <a:ea typeface="Arial"/>
                <a:cs typeface="Arial"/>
                <a:sym typeface="Arial"/>
              </a:rPr>
              <a:t>Watch the video</a:t>
            </a:r>
            <a:endParaRPr/>
          </a:p>
        </p:txBody>
      </p:sp>
      <p:sp>
        <p:nvSpPr>
          <p:cNvPr id="253" name="Google Shape;253;p44"/>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23</a:t>
            </a:fld>
            <a:endParaRPr/>
          </a:p>
        </p:txBody>
      </p:sp>
      <p:pic>
        <p:nvPicPr>
          <p:cNvPr id="254" name="Google Shape;254;p44" descr="How to make a claim in argument writing.-- Created using PowToon -- Free sign up at http://www.powtoon.com/ .  Make your own animated videos and animated presentations for free.  PowToon is a free tool that allows you to develop cool animated clips and animated presentations for your website, office meeting, sales pitch, nonprofit fundraiser, product launch, video resume, or anything else you could use an animated explainer video. PowToon's animation templates help you create animated presentations and animated explainer videos from scratch.  Anyone can produce awesome animations quickly with PowToon, without the cost or hassle other professional animation services require." title="Making a Claim">
            <a:hlinkClick r:id="rId3"/>
          </p:cNvPr>
          <p:cNvPicPr preferRelativeResize="0"/>
          <p:nvPr/>
        </p:nvPicPr>
        <p:blipFill>
          <a:blip r:embed="rId4">
            <a:alphaModFix/>
          </a:blip>
          <a:stretch>
            <a:fillRect/>
          </a:stretch>
        </p:blipFill>
        <p:spPr>
          <a:xfrm>
            <a:off x="2014513" y="950075"/>
            <a:ext cx="4994066" cy="37455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4"/>
                                        </p:tgtEl>
                                        <p:attrNameLst>
                                          <p:attrName>style.visibility</p:attrName>
                                        </p:attrNameLst>
                                      </p:cBhvr>
                                      <p:to>
                                        <p:strVal val="visible"/>
                                      </p:to>
                                    </p:set>
                                    <p:animEffect transition="in" filter="fade">
                                      <p:cBhvr>
                                        <p:cTn id="7" dur="1000"/>
                                        <p:tgtEl>
                                          <p:spTgt spid="2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45"/>
          <p:cNvSpPr txBox="1">
            <a:spLocks noGrp="1"/>
          </p:cNvSpPr>
          <p:nvPr>
            <p:ph type="title"/>
          </p:nvPr>
        </p:nvSpPr>
        <p:spPr>
          <a:xfrm>
            <a:off x="98250" y="16350"/>
            <a:ext cx="8826600" cy="602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br>
              <a:rPr lang="en-GB" sz="2400">
                <a:latin typeface="Arial"/>
                <a:ea typeface="Arial"/>
                <a:cs typeface="Arial"/>
                <a:sym typeface="Arial"/>
              </a:rPr>
            </a:br>
            <a:br>
              <a:rPr lang="en-GB" sz="2400">
                <a:latin typeface="Arial"/>
                <a:ea typeface="Arial"/>
                <a:cs typeface="Arial"/>
                <a:sym typeface="Arial"/>
              </a:rPr>
            </a:br>
            <a:r>
              <a:rPr lang="en-GB" sz="2400">
                <a:latin typeface="Arial"/>
                <a:ea typeface="Arial"/>
                <a:cs typeface="Arial"/>
                <a:sym typeface="Arial"/>
              </a:rPr>
              <a:t>Arts &amp; Humanities - ‘White trash’ (socio-economic group) </a:t>
            </a:r>
            <a:br>
              <a:rPr lang="en-GB" sz="4800"/>
            </a:br>
            <a:endParaRPr sz="4800">
              <a:latin typeface="Arial"/>
              <a:ea typeface="Arial"/>
              <a:cs typeface="Arial"/>
              <a:sym typeface="Arial"/>
            </a:endParaRPr>
          </a:p>
        </p:txBody>
      </p:sp>
      <p:sp>
        <p:nvSpPr>
          <p:cNvPr id="260" name="Google Shape;260;p45"/>
          <p:cNvSpPr txBox="1"/>
          <p:nvPr/>
        </p:nvSpPr>
        <p:spPr>
          <a:xfrm>
            <a:off x="228600" y="756138"/>
            <a:ext cx="8696250" cy="4141177"/>
          </a:xfrm>
          <a:prstGeom prst="rect">
            <a:avLst/>
          </a:prstGeom>
          <a:solidFill>
            <a:srgbClr val="F2F2F2"/>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GB" sz="1800" b="0" i="0" u="sng" strike="noStrike" cap="none" dirty="0">
                <a:solidFill>
                  <a:schemeClr val="tx1">
                    <a:lumMod val="50000"/>
                  </a:schemeClr>
                </a:solidFill>
                <a:latin typeface="Arial"/>
                <a:ea typeface="Arial"/>
                <a:cs typeface="Arial"/>
                <a:sym typeface="Arial"/>
                <a:hlinkClick r:id="rId3">
                  <a:extLst>
                    <a:ext uri="{A12FA001-AC4F-418D-AE19-62706E023703}">
                      <ahyp:hlinkClr xmlns:ahyp="http://schemas.microsoft.com/office/drawing/2018/hyperlinkcolor" val="tx"/>
                    </a:ext>
                  </a:extLst>
                </a:hlinkClick>
              </a:rPr>
              <a:t>The Courthouse Ring: Atticus Finch and the limits of Southern liberalism</a:t>
            </a:r>
            <a:r>
              <a:rPr lang="en-GB" sz="1800" b="0" i="0" u="none" strike="noStrike" cap="none" dirty="0">
                <a:solidFill>
                  <a:schemeClr val="tx1">
                    <a:lumMod val="50000"/>
                  </a:schemeClr>
                </a:solidFill>
                <a:latin typeface="Arial"/>
                <a:ea typeface="Arial"/>
                <a:cs typeface="Arial"/>
                <a:sym typeface="Arial"/>
              </a:rPr>
              <a:t> </a:t>
            </a:r>
            <a:r>
              <a:rPr lang="en-GB" sz="1800" b="0" i="0" u="none" strike="noStrike" cap="none" dirty="0">
                <a:solidFill>
                  <a:srgbClr val="000000"/>
                </a:solidFill>
                <a:latin typeface="Arial"/>
                <a:ea typeface="Arial"/>
                <a:cs typeface="Arial"/>
                <a:sym typeface="Arial"/>
              </a:rPr>
              <a:t>by Malcolm Gladwell. Gladwell touches on how the belief in eugenics, wherein poor white families could be </a:t>
            </a:r>
            <a:r>
              <a:rPr lang="en-GB" sz="1800" b="0" i="0" u="none" strike="noStrike" cap="none" dirty="0" err="1">
                <a:solidFill>
                  <a:srgbClr val="000000"/>
                </a:solidFill>
                <a:latin typeface="Arial"/>
                <a:ea typeface="Arial"/>
                <a:cs typeface="Arial"/>
                <a:sym typeface="Arial"/>
              </a:rPr>
              <a:t>labeled</a:t>
            </a:r>
            <a:r>
              <a:rPr lang="en-GB" sz="1800" b="0" i="0" u="none" strike="noStrike" cap="none" dirty="0">
                <a:solidFill>
                  <a:srgbClr val="000000"/>
                </a:solidFill>
                <a:latin typeface="Arial"/>
                <a:ea typeface="Arial"/>
                <a:cs typeface="Arial"/>
                <a:sym typeface="Arial"/>
              </a:rPr>
              <a:t> as ‘inferior stock’, influenced how Harper Lee constructed Atticus Finch’s </a:t>
            </a:r>
            <a:r>
              <a:rPr lang="en-GB" sz="1800" b="0" i="0" u="none" strike="noStrike" cap="none" dirty="0" err="1">
                <a:solidFill>
                  <a:srgbClr val="000000"/>
                </a:solidFill>
                <a:latin typeface="Arial"/>
                <a:ea typeface="Arial"/>
                <a:cs typeface="Arial"/>
                <a:sym typeface="Arial"/>
              </a:rPr>
              <a:t>defense</a:t>
            </a:r>
            <a:r>
              <a:rPr lang="en-GB" sz="1800" b="0" i="0" u="none" strike="noStrike" cap="none" dirty="0">
                <a:solidFill>
                  <a:srgbClr val="000000"/>
                </a:solidFill>
                <a:latin typeface="Arial"/>
                <a:ea typeface="Arial"/>
                <a:cs typeface="Arial"/>
                <a:sym typeface="Arial"/>
              </a:rPr>
              <a:t> in the trial in her novel </a:t>
            </a:r>
            <a:r>
              <a:rPr lang="en-GB" sz="1800" b="0" i="0" u="sng" strike="noStrike" cap="none" dirty="0">
                <a:solidFill>
                  <a:schemeClr val="tx1">
                    <a:lumMod val="50000"/>
                  </a:schemeClr>
                </a:solidFill>
                <a:latin typeface="Arial"/>
                <a:ea typeface="Arial"/>
                <a:cs typeface="Arial"/>
                <a:sym typeface="Arial"/>
                <a:hlinkClick r:id="rId4">
                  <a:extLst>
                    <a:ext uri="{A12FA001-AC4F-418D-AE19-62706E023703}">
                      <ahyp:hlinkClr xmlns:ahyp="http://schemas.microsoft.com/office/drawing/2018/hyperlinkcolor" val="tx"/>
                    </a:ext>
                  </a:extLst>
                </a:hlinkClick>
              </a:rPr>
              <a:t>To Kill a Mockingbird</a:t>
            </a:r>
            <a:r>
              <a:rPr lang="en-GB" sz="1800" b="0" i="0" u="none" strike="noStrike" cap="none" dirty="0">
                <a:solidFill>
                  <a:srgbClr val="000000"/>
                </a:solidFill>
                <a:latin typeface="Arial"/>
                <a:ea typeface="Arial"/>
                <a:cs typeface="Arial"/>
                <a:sym typeface="Arial"/>
              </a:rPr>
              <a:t>.</a:t>
            </a: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GB" sz="1800" b="0" i="0" u="none" strike="noStrike" cap="none" dirty="0">
                <a:solidFill>
                  <a:srgbClr val="000000"/>
                </a:solidFill>
                <a:latin typeface="Arial"/>
                <a:ea typeface="Arial"/>
                <a:cs typeface="Arial"/>
                <a:sym typeface="Arial"/>
              </a:rPr>
              <a:t>The film </a:t>
            </a:r>
            <a:r>
              <a:rPr lang="en-GB" sz="1800" b="0" i="0" u="sng" strike="noStrike" cap="none" dirty="0">
                <a:solidFill>
                  <a:schemeClr val="tx1">
                    <a:lumMod val="50000"/>
                  </a:schemeClr>
                </a:solidFill>
                <a:latin typeface="Arial"/>
                <a:ea typeface="Arial"/>
                <a:cs typeface="Arial"/>
                <a:sym typeface="Arial"/>
                <a:hlinkClick r:id="rId5">
                  <a:extLst>
                    <a:ext uri="{A12FA001-AC4F-418D-AE19-62706E023703}">
                      <ahyp:hlinkClr xmlns:ahyp="http://schemas.microsoft.com/office/drawing/2018/hyperlinkcolor" val="tx"/>
                    </a:ext>
                  </a:extLst>
                </a:hlinkClick>
              </a:rPr>
              <a:t>Tiger King is popular because we love to laugh at ‘white trash’ – here’s why that’s dangerous </a:t>
            </a:r>
            <a:r>
              <a:rPr lang="en-GB" sz="1800" b="0" i="0" u="none" strike="noStrike" cap="none" dirty="0">
                <a:solidFill>
                  <a:srgbClr val="000000"/>
                </a:solidFill>
                <a:latin typeface="Arial"/>
                <a:ea typeface="Arial"/>
                <a:cs typeface="Arial"/>
                <a:sym typeface="Arial"/>
              </a:rPr>
              <a:t>by Hannah </a:t>
            </a:r>
            <a:r>
              <a:rPr lang="en-GB" sz="1800" b="0" i="0" u="none" strike="noStrike" cap="none" dirty="0" err="1">
                <a:solidFill>
                  <a:srgbClr val="000000"/>
                </a:solidFill>
                <a:latin typeface="Arial"/>
                <a:ea typeface="Arial"/>
                <a:cs typeface="Arial"/>
                <a:sym typeface="Arial"/>
              </a:rPr>
              <a:t>Yelin</a:t>
            </a:r>
            <a:r>
              <a:rPr lang="en-GB" sz="1800" b="0" i="0" u="none" strike="noStrike" cap="none" dirty="0">
                <a:solidFill>
                  <a:srgbClr val="000000"/>
                </a:solidFill>
                <a:latin typeface="Arial"/>
                <a:ea typeface="Arial"/>
                <a:cs typeface="Arial"/>
                <a:sym typeface="Arial"/>
              </a:rPr>
              <a:t>. </a:t>
            </a:r>
            <a:r>
              <a:rPr lang="en-GB" sz="1800" b="0" i="0" u="none" strike="noStrike" cap="none" dirty="0" err="1">
                <a:solidFill>
                  <a:srgbClr val="000000"/>
                </a:solidFill>
                <a:latin typeface="Arial"/>
                <a:ea typeface="Arial"/>
                <a:cs typeface="Arial"/>
                <a:sym typeface="Arial"/>
              </a:rPr>
              <a:t>Yelin</a:t>
            </a:r>
            <a:r>
              <a:rPr lang="en-GB" sz="1800" b="0" i="0" u="none" strike="noStrike" cap="none" dirty="0">
                <a:solidFill>
                  <a:srgbClr val="000000"/>
                </a:solidFill>
                <a:latin typeface="Arial"/>
                <a:ea typeface="Arial"/>
                <a:cs typeface="Arial"/>
                <a:sym typeface="Arial"/>
              </a:rPr>
              <a:t> cautions that we should beware comforting entertainment predicated on “us and them” logic which imagines “them” to be disposable and not “us”, when our government in a time of health crisis [covid19] is doing exactly the same to “us”.</a:t>
            </a: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GB" sz="1800" b="0" i="0" u="sng" strike="noStrike" cap="none" dirty="0">
                <a:solidFill>
                  <a:schemeClr val="tx1">
                    <a:lumMod val="50000"/>
                  </a:schemeClr>
                </a:solidFill>
                <a:latin typeface="Arial"/>
                <a:ea typeface="Arial"/>
                <a:cs typeface="Arial"/>
                <a:sym typeface="Arial"/>
                <a:hlinkClick r:id="rId6">
                  <a:extLst>
                    <a:ext uri="{A12FA001-AC4F-418D-AE19-62706E023703}">
                      <ahyp:hlinkClr xmlns:ahyp="http://schemas.microsoft.com/office/drawing/2018/hyperlinkcolor" val="tx"/>
                    </a:ext>
                  </a:extLst>
                </a:hlinkClick>
              </a:rPr>
              <a:t>The deep roots of "white trash" in America: "Not only are we not a post-racial society, we are certainly not a post-class society" </a:t>
            </a:r>
            <a:r>
              <a:rPr lang="en-GB" sz="1800" b="0" i="0" u="none" strike="noStrike" cap="none" dirty="0">
                <a:solidFill>
                  <a:srgbClr val="000000"/>
                </a:solidFill>
                <a:latin typeface="Arial"/>
                <a:ea typeface="Arial"/>
                <a:cs typeface="Arial"/>
                <a:sym typeface="Arial"/>
              </a:rPr>
              <a:t>by Nancy Isenberg. Salon talks to Nancy Isenberg about America's history of race, class, eugenics and the myth of social mobility.</a:t>
            </a:r>
            <a:endParaRPr sz="1800" b="0" i="0" u="none" strike="noStrike" cap="none" dirty="0">
              <a:solidFill>
                <a:srgbClr val="36322D"/>
              </a:solidFill>
              <a:highlight>
                <a:srgbClr val="FFFFFF"/>
              </a:highlight>
              <a:latin typeface="Arial"/>
              <a:ea typeface="Arial"/>
              <a:cs typeface="Arial"/>
              <a:sym typeface="Arial"/>
            </a:endParaRPr>
          </a:p>
          <a:p>
            <a:pPr marL="0" marR="0" lvl="0" indent="0" algn="l" rtl="0">
              <a:lnSpc>
                <a:spcPct val="115000"/>
              </a:lnSpc>
              <a:spcBef>
                <a:spcPts val="0"/>
              </a:spcBef>
              <a:spcAft>
                <a:spcPts val="0"/>
              </a:spcAft>
              <a:buClr>
                <a:srgbClr val="000000"/>
              </a:buClr>
              <a:buSzPts val="1400"/>
              <a:buFont typeface="Arial"/>
              <a:buNone/>
            </a:pPr>
            <a:endParaRPr sz="1400" b="0" i="0" u="none" strike="noStrike" cap="none" dirty="0">
              <a:solidFill>
                <a:srgbClr val="383838"/>
              </a:solidFill>
              <a:latin typeface="Arial"/>
              <a:ea typeface="Arial"/>
              <a:cs typeface="Arial"/>
              <a:sym typeface="Arial"/>
            </a:endParaRPr>
          </a:p>
        </p:txBody>
      </p:sp>
      <p:sp>
        <p:nvSpPr>
          <p:cNvPr id="261" name="Google Shape;261;p45"/>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46"/>
          <p:cNvSpPr txBox="1">
            <a:spLocks noGrp="1"/>
          </p:cNvSpPr>
          <p:nvPr>
            <p:ph type="title"/>
          </p:nvPr>
        </p:nvSpPr>
        <p:spPr>
          <a:xfrm>
            <a:off x="98250" y="16350"/>
            <a:ext cx="8826600" cy="602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br>
              <a:rPr lang="en-GB" sz="2400">
                <a:latin typeface="Arial"/>
                <a:ea typeface="Arial"/>
                <a:cs typeface="Arial"/>
                <a:sym typeface="Arial"/>
              </a:rPr>
            </a:br>
            <a:br>
              <a:rPr lang="en-GB" sz="2400">
                <a:latin typeface="Arial"/>
                <a:ea typeface="Arial"/>
                <a:cs typeface="Arial"/>
                <a:sym typeface="Arial"/>
              </a:rPr>
            </a:br>
            <a:r>
              <a:rPr lang="en-GB" sz="3400">
                <a:latin typeface="Arial"/>
                <a:ea typeface="Arial"/>
                <a:cs typeface="Arial"/>
                <a:sym typeface="Arial"/>
              </a:rPr>
              <a:t>Social Sciences - Genocide (minority group)</a:t>
            </a:r>
            <a:br>
              <a:rPr lang="en-GB" sz="3400">
                <a:latin typeface="Arial"/>
                <a:ea typeface="Arial"/>
                <a:cs typeface="Arial"/>
                <a:sym typeface="Arial"/>
              </a:rPr>
            </a:br>
            <a:endParaRPr sz="3400">
              <a:latin typeface="Arial"/>
              <a:ea typeface="Arial"/>
              <a:cs typeface="Arial"/>
              <a:sym typeface="Arial"/>
            </a:endParaRPr>
          </a:p>
        </p:txBody>
      </p:sp>
      <p:sp>
        <p:nvSpPr>
          <p:cNvPr id="267" name="Google Shape;267;p46"/>
          <p:cNvSpPr txBox="1"/>
          <p:nvPr/>
        </p:nvSpPr>
        <p:spPr>
          <a:xfrm>
            <a:off x="351691" y="879231"/>
            <a:ext cx="8423031" cy="3816392"/>
          </a:xfrm>
          <a:prstGeom prst="rect">
            <a:avLst/>
          </a:prstGeom>
          <a:solidFill>
            <a:srgbClr val="F2F2F2"/>
          </a:solid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0"/>
              </a:spcAft>
              <a:buClr>
                <a:srgbClr val="000000"/>
              </a:buClr>
              <a:buSzPts val="1800"/>
              <a:buFont typeface="Arial"/>
              <a:buNone/>
            </a:pPr>
            <a:r>
              <a:rPr lang="en-GB" sz="1800" b="0" i="0" u="sng" strike="noStrike" cap="none" dirty="0">
                <a:solidFill>
                  <a:schemeClr val="tx1">
                    <a:lumMod val="50000"/>
                  </a:schemeClr>
                </a:solidFill>
                <a:latin typeface="Arial"/>
                <a:ea typeface="Arial"/>
                <a:cs typeface="Arial"/>
                <a:sym typeface="Arial"/>
                <a:hlinkClick r:id="rId3">
                  <a:extLst>
                    <a:ext uri="{A12FA001-AC4F-418D-AE19-62706E023703}">
                      <ahyp:hlinkClr xmlns:ahyp="http://schemas.microsoft.com/office/drawing/2018/hyperlinkcolor" val="tx"/>
                    </a:ext>
                  </a:extLst>
                </a:hlinkClick>
              </a:rPr>
              <a:t>On Indigenous Peoples Day, recalling forced sterilizations of Native American women</a:t>
            </a:r>
            <a:r>
              <a:rPr lang="en-GB" sz="1800" b="0" i="0" u="none" strike="noStrike" cap="none" dirty="0">
                <a:solidFill>
                  <a:schemeClr val="tx1">
                    <a:lumMod val="50000"/>
                  </a:schemeClr>
                </a:solidFill>
                <a:latin typeface="Arial"/>
                <a:ea typeface="Arial"/>
                <a:cs typeface="Arial"/>
                <a:sym typeface="Arial"/>
              </a:rPr>
              <a:t> </a:t>
            </a:r>
            <a:r>
              <a:rPr lang="en-GB" sz="1800" b="0" i="0" u="none" strike="noStrike" cap="none" dirty="0">
                <a:solidFill>
                  <a:srgbClr val="000000"/>
                </a:solidFill>
                <a:latin typeface="Arial"/>
                <a:ea typeface="Arial"/>
                <a:cs typeface="Arial"/>
                <a:sym typeface="Arial"/>
              </a:rPr>
              <a:t>By </a:t>
            </a:r>
            <a:r>
              <a:rPr lang="en-GB" sz="1800" b="0" i="0" u="sng" strike="noStrike" cap="none" dirty="0">
                <a:solidFill>
                  <a:schemeClr val="tx1">
                    <a:lumMod val="50000"/>
                  </a:schemeClr>
                </a:solidFill>
                <a:latin typeface="Arial"/>
                <a:ea typeface="Arial"/>
                <a:cs typeface="Arial"/>
                <a:sym typeface="Arial"/>
                <a:hlinkClick r:id="rId4">
                  <a:extLst>
                    <a:ext uri="{A12FA001-AC4F-418D-AE19-62706E023703}">
                      <ahyp:hlinkClr xmlns:ahyp="http://schemas.microsoft.com/office/drawing/2018/hyperlinkcolor" val="tx"/>
                    </a:ext>
                  </a:extLst>
                </a:hlinkClick>
              </a:rPr>
              <a:t>Ellen J. Kennedy</a:t>
            </a:r>
            <a:r>
              <a:rPr lang="en-GB" sz="1800" b="0" i="0" u="none" strike="noStrike" cap="none" dirty="0">
                <a:solidFill>
                  <a:srgbClr val="000000"/>
                </a:solidFill>
                <a:latin typeface="Arial"/>
                <a:ea typeface="Arial"/>
                <a:cs typeface="Arial"/>
                <a:sym typeface="Arial"/>
              </a:rPr>
              <a:t>. In 1977 the United Nations released a report prepared in conjunction with the Native American Solidarity Committee. It outlined the genocidal practices of the U.S. government, including the sterilization of Native American women. The report concluded that 24 percent of Native women had been sterilized and that 19 percent of the women were of child-bearing age.</a:t>
            </a:r>
            <a:endParaRPr dirty="0"/>
          </a:p>
          <a:p>
            <a:pPr marL="0" marR="0" lvl="0" indent="0" algn="l" rtl="0">
              <a:lnSpc>
                <a:spcPct val="90000"/>
              </a:lnSpc>
              <a:spcBef>
                <a:spcPts val="0"/>
              </a:spcBef>
              <a:spcAft>
                <a:spcPts val="0"/>
              </a:spcAft>
              <a:buClr>
                <a:srgbClr val="000000"/>
              </a:buClr>
              <a:buSzPts val="1200"/>
              <a:buFont typeface="Arial"/>
              <a:buNone/>
            </a:pPr>
            <a:endParaRPr sz="1200" b="0" i="0" u="sng" strike="noStrike" cap="none" dirty="0">
              <a:solidFill>
                <a:srgbClr val="4FC3F7"/>
              </a:solidFill>
              <a:latin typeface="Arial"/>
              <a:ea typeface="Arial"/>
              <a:cs typeface="Arial"/>
              <a:sym typeface="Arial"/>
              <a:hlinkClick r:id="rId5">
                <a:extLst>
                  <a:ext uri="{A12FA001-AC4F-418D-AE19-62706E023703}">
                    <ahyp:hlinkClr xmlns:ahyp="http://schemas.microsoft.com/office/drawing/2018/hyperlinkcolor" val="tx"/>
                  </a:ext>
                </a:extLst>
              </a:hlinkClick>
            </a:endParaRPr>
          </a:p>
          <a:p>
            <a:pPr marL="0" marR="0" lvl="0" indent="0" algn="l" rtl="0">
              <a:lnSpc>
                <a:spcPct val="90000"/>
              </a:lnSpc>
              <a:spcBef>
                <a:spcPts val="0"/>
              </a:spcBef>
              <a:spcAft>
                <a:spcPts val="0"/>
              </a:spcAft>
              <a:buClr>
                <a:srgbClr val="000000"/>
              </a:buClr>
              <a:buSzPts val="1800"/>
              <a:buFont typeface="Arial"/>
              <a:buNone/>
            </a:pPr>
            <a:r>
              <a:rPr lang="en-GB" sz="1800" b="0" i="0" u="sng" strike="noStrike" cap="none" dirty="0">
                <a:solidFill>
                  <a:schemeClr val="tx1">
                    <a:lumMod val="50000"/>
                  </a:schemeClr>
                </a:solidFill>
                <a:latin typeface="Arial"/>
                <a:ea typeface="Arial"/>
                <a:cs typeface="Arial"/>
                <a:sym typeface="Arial"/>
                <a:hlinkClick r:id="rId5">
                  <a:extLst>
                    <a:ext uri="{A12FA001-AC4F-418D-AE19-62706E023703}">
                      <ahyp:hlinkClr xmlns:ahyp="http://schemas.microsoft.com/office/drawing/2018/hyperlinkcolor" val="tx"/>
                    </a:ext>
                  </a:extLst>
                </a:hlinkClick>
              </a:rPr>
              <a:t>Q&amp;A: Genocide in Rwanda</a:t>
            </a:r>
            <a:r>
              <a:rPr lang="en-GB" sz="1800" b="0" i="0" u="none" strike="noStrike" cap="none" dirty="0">
                <a:solidFill>
                  <a:schemeClr val="tx1">
                    <a:lumMod val="50000"/>
                  </a:schemeClr>
                </a:solidFill>
                <a:latin typeface="Arial"/>
                <a:ea typeface="Arial"/>
                <a:cs typeface="Arial"/>
                <a:sym typeface="Arial"/>
              </a:rPr>
              <a:t> </a:t>
            </a:r>
            <a:r>
              <a:rPr lang="en-GB" sz="1800" b="0" i="0" u="none" strike="noStrike" cap="none" dirty="0">
                <a:solidFill>
                  <a:srgbClr val="000000"/>
                </a:solidFill>
                <a:latin typeface="Arial"/>
                <a:ea typeface="Arial"/>
                <a:cs typeface="Arial"/>
                <a:sym typeface="Arial"/>
              </a:rPr>
              <a:t>by Peter Walker. Walker offers background to the 1994 massacre in which an estimated 800,000 people were killed</a:t>
            </a:r>
            <a:endParaRPr dirty="0"/>
          </a:p>
          <a:p>
            <a:pPr marL="0" marR="0" lvl="0" indent="0" algn="l" rtl="0">
              <a:lnSpc>
                <a:spcPct val="90000"/>
              </a:lnSpc>
              <a:spcBef>
                <a:spcPts val="0"/>
              </a:spcBef>
              <a:spcAft>
                <a:spcPts val="0"/>
              </a:spcAft>
              <a:buClr>
                <a:srgbClr val="000000"/>
              </a:buClr>
              <a:buSzPts val="1200"/>
              <a:buFont typeface="Arial"/>
              <a:buNone/>
            </a:pPr>
            <a:endParaRPr sz="1200" b="0" i="0" u="sng" strike="noStrike" cap="none" dirty="0">
              <a:solidFill>
                <a:srgbClr val="4FC3F7"/>
              </a:solidFill>
              <a:latin typeface="Arial"/>
              <a:ea typeface="Arial"/>
              <a:cs typeface="Arial"/>
              <a:sym typeface="Arial"/>
              <a:hlinkClick r:id="rId6">
                <a:extLst>
                  <a:ext uri="{A12FA001-AC4F-418D-AE19-62706E023703}">
                    <ahyp:hlinkClr xmlns:ahyp="http://schemas.microsoft.com/office/drawing/2018/hyperlinkcolor" val="tx"/>
                  </a:ext>
                </a:extLst>
              </a:hlinkClick>
            </a:endParaRPr>
          </a:p>
          <a:p>
            <a:pPr marL="0" marR="0" lvl="0" indent="0" algn="l" rtl="0">
              <a:lnSpc>
                <a:spcPct val="90000"/>
              </a:lnSpc>
              <a:spcBef>
                <a:spcPts val="0"/>
              </a:spcBef>
              <a:spcAft>
                <a:spcPts val="0"/>
              </a:spcAft>
              <a:buClr>
                <a:srgbClr val="000000"/>
              </a:buClr>
              <a:buSzPts val="1800"/>
              <a:buFont typeface="Arial"/>
              <a:buNone/>
            </a:pPr>
            <a:r>
              <a:rPr lang="en-GB" sz="1800" b="0" i="0" u="sng" strike="noStrike" cap="none" dirty="0">
                <a:solidFill>
                  <a:schemeClr val="tx1">
                    <a:lumMod val="50000"/>
                  </a:schemeClr>
                </a:solidFill>
                <a:latin typeface="Arial"/>
                <a:ea typeface="Arial"/>
                <a:cs typeface="Arial"/>
                <a:sym typeface="Arial"/>
                <a:hlinkClick r:id="rId6">
                  <a:extLst>
                    <a:ext uri="{A12FA001-AC4F-418D-AE19-62706E023703}">
                      <ahyp:hlinkClr xmlns:ahyp="http://schemas.microsoft.com/office/drawing/2018/hyperlinkcolor" val="tx"/>
                    </a:ext>
                  </a:extLst>
                </a:hlinkClick>
              </a:rPr>
              <a:t>Uighurs are among those facing involuntary contraception or threats over birth quotas</a:t>
            </a:r>
            <a:r>
              <a:rPr lang="en-GB" sz="1800" b="0" i="0" u="none" strike="noStrike" cap="none" dirty="0">
                <a:solidFill>
                  <a:schemeClr val="accent5"/>
                </a:solidFill>
                <a:latin typeface="Arial"/>
                <a:ea typeface="Arial"/>
                <a:cs typeface="Arial"/>
                <a:sym typeface="Arial"/>
              </a:rPr>
              <a:t>. </a:t>
            </a:r>
            <a:r>
              <a:rPr lang="en-GB" sz="1800" b="0" i="0" u="none" strike="noStrike" cap="none" dirty="0">
                <a:solidFill>
                  <a:srgbClr val="000000"/>
                </a:solidFill>
                <a:latin typeface="Arial"/>
                <a:ea typeface="Arial"/>
                <a:cs typeface="Arial"/>
                <a:sym typeface="Arial"/>
              </a:rPr>
              <a:t>In China, the Muslim ethnic minority group are among those facing involuntary contraception and are being threatened with internment for refusing to abort pregnancies that exceed birth quotas.</a:t>
            </a:r>
            <a:endParaRPr sz="1800" b="0" i="0" u="none" strike="noStrike" cap="none" dirty="0">
              <a:solidFill>
                <a:srgbClr val="00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200"/>
              <a:buFont typeface="Arial"/>
              <a:buNone/>
            </a:pPr>
            <a:endParaRPr sz="1200" b="0" i="0" u="none" strike="noStrike" cap="none" dirty="0">
              <a:solidFill>
                <a:srgbClr val="00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200"/>
              <a:buFont typeface="Arial"/>
              <a:buNone/>
            </a:pPr>
            <a:endParaRPr sz="1200" b="0" i="0" u="none" strike="noStrike" cap="none" dirty="0">
              <a:solidFill>
                <a:srgbClr val="00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200"/>
              <a:buFont typeface="Arial"/>
              <a:buNone/>
            </a:pPr>
            <a:endParaRPr sz="1200" b="0" i="0" u="none" strike="noStrike" cap="none" dirty="0">
              <a:solidFill>
                <a:srgbClr val="00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200"/>
              <a:buFont typeface="Arial"/>
              <a:buNone/>
            </a:pPr>
            <a:endParaRPr sz="1200" b="0" i="0" u="none" strike="noStrike" cap="none" dirty="0">
              <a:solidFill>
                <a:srgbClr val="000000"/>
              </a:solidFill>
              <a:latin typeface="Arial"/>
              <a:ea typeface="Arial"/>
              <a:cs typeface="Arial"/>
              <a:sym typeface="Arial"/>
            </a:endParaRPr>
          </a:p>
        </p:txBody>
      </p:sp>
      <p:sp>
        <p:nvSpPr>
          <p:cNvPr id="268" name="Google Shape;268;p46"/>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25</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47"/>
          <p:cNvSpPr txBox="1">
            <a:spLocks noGrp="1"/>
          </p:cNvSpPr>
          <p:nvPr>
            <p:ph type="title"/>
          </p:nvPr>
        </p:nvSpPr>
        <p:spPr>
          <a:xfrm>
            <a:off x="98250" y="16350"/>
            <a:ext cx="8826600" cy="602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br>
              <a:rPr lang="en-GB" sz="2400">
                <a:latin typeface="Arial"/>
                <a:ea typeface="Arial"/>
                <a:cs typeface="Arial"/>
                <a:sym typeface="Arial"/>
              </a:rPr>
            </a:br>
            <a:br>
              <a:rPr lang="en-GB" sz="2400">
                <a:latin typeface="Arial"/>
                <a:ea typeface="Arial"/>
                <a:cs typeface="Arial"/>
                <a:sym typeface="Arial"/>
              </a:rPr>
            </a:br>
            <a:r>
              <a:rPr lang="en-GB" sz="2400">
                <a:latin typeface="Arial"/>
                <a:ea typeface="Arial"/>
                <a:cs typeface="Arial"/>
                <a:sym typeface="Arial"/>
              </a:rPr>
              <a:t>Psychology - Measuring IQ (intellectually inferior groups)</a:t>
            </a:r>
            <a:br>
              <a:rPr lang="en-GB" sz="4800" b="1"/>
            </a:br>
            <a:endParaRPr sz="4800">
              <a:latin typeface="Arial"/>
              <a:ea typeface="Arial"/>
              <a:cs typeface="Arial"/>
              <a:sym typeface="Arial"/>
            </a:endParaRPr>
          </a:p>
        </p:txBody>
      </p:sp>
      <p:sp>
        <p:nvSpPr>
          <p:cNvPr id="274" name="Google Shape;274;p47"/>
          <p:cNvSpPr txBox="1"/>
          <p:nvPr/>
        </p:nvSpPr>
        <p:spPr>
          <a:xfrm>
            <a:off x="219150" y="756139"/>
            <a:ext cx="8634704" cy="3939562"/>
          </a:xfrm>
          <a:prstGeom prst="rect">
            <a:avLst/>
          </a:prstGeom>
          <a:solidFill>
            <a:srgbClr val="F2F2F2"/>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GB" sz="1800" b="0" i="0" u="sng" strike="noStrike" cap="none" dirty="0">
                <a:solidFill>
                  <a:schemeClr val="tx1">
                    <a:lumMod val="50000"/>
                  </a:schemeClr>
                </a:solidFill>
                <a:latin typeface="Arial"/>
                <a:ea typeface="Arial"/>
                <a:cs typeface="Arial"/>
                <a:sym typeface="Arial"/>
                <a:hlinkClick r:id="rId3">
                  <a:extLst>
                    <a:ext uri="{A12FA001-AC4F-418D-AE19-62706E023703}">
                      <ahyp:hlinkClr xmlns:ahyp="http://schemas.microsoft.com/office/drawing/2018/hyperlinkcolor" val="tx"/>
                    </a:ext>
                  </a:extLst>
                </a:hlinkClick>
              </a:rPr>
              <a:t>The long shadow of the eugenics movement</a:t>
            </a:r>
            <a:r>
              <a:rPr lang="en-GB" sz="1800" b="0" i="0" u="none" strike="noStrike" cap="none" dirty="0">
                <a:solidFill>
                  <a:schemeClr val="tx1">
                    <a:lumMod val="50000"/>
                  </a:schemeClr>
                </a:solidFill>
                <a:latin typeface="Arial"/>
                <a:ea typeface="Arial"/>
                <a:cs typeface="Arial"/>
                <a:sym typeface="Arial"/>
              </a:rPr>
              <a:t> </a:t>
            </a:r>
            <a:r>
              <a:rPr lang="en-GB" sz="1800" b="0" i="0" u="none" strike="noStrike" cap="none" dirty="0">
                <a:solidFill>
                  <a:srgbClr val="000000"/>
                </a:solidFill>
                <a:latin typeface="Arial"/>
                <a:ea typeface="Arial"/>
                <a:cs typeface="Arial"/>
                <a:sym typeface="Arial"/>
              </a:rPr>
              <a:t>by Philip </a:t>
            </a:r>
            <a:r>
              <a:rPr lang="en-GB" sz="1800" b="0" i="0" u="none" strike="noStrike" cap="none" dirty="0" err="1">
                <a:solidFill>
                  <a:srgbClr val="000000"/>
                </a:solidFill>
                <a:latin typeface="Arial"/>
                <a:ea typeface="Arial"/>
                <a:cs typeface="Arial"/>
                <a:sym typeface="Arial"/>
              </a:rPr>
              <a:t>Yanos</a:t>
            </a:r>
            <a:r>
              <a:rPr lang="en-GB" sz="1800" b="0" i="0" u="none" strike="noStrike" cap="none" dirty="0">
                <a:solidFill>
                  <a:srgbClr val="000000"/>
                </a:solidFill>
                <a:latin typeface="Arial"/>
                <a:ea typeface="Arial"/>
                <a:cs typeface="Arial"/>
                <a:sym typeface="Arial"/>
              </a:rPr>
              <a:t>. </a:t>
            </a:r>
            <a:r>
              <a:rPr lang="en-GB" sz="1800" b="0" i="0" u="none" strike="noStrike" cap="none" dirty="0" err="1">
                <a:solidFill>
                  <a:srgbClr val="000000"/>
                </a:solidFill>
                <a:latin typeface="Arial"/>
                <a:ea typeface="Arial"/>
                <a:cs typeface="Arial"/>
                <a:sym typeface="Arial"/>
              </a:rPr>
              <a:t>Yanos</a:t>
            </a:r>
            <a:r>
              <a:rPr lang="en-GB" sz="1800" b="0" i="0" u="none" strike="noStrike" cap="none" dirty="0">
                <a:solidFill>
                  <a:srgbClr val="000000"/>
                </a:solidFill>
                <a:latin typeface="Arial"/>
                <a:ea typeface="Arial"/>
                <a:cs typeface="Arial"/>
                <a:sym typeface="Arial"/>
              </a:rPr>
              <a:t> points out that Psychology played a special role in the legitimization of eugenic ideas in both the United States and elsewhere, largely because of the development of psychological testing approaches designed to measure intelligence. </a:t>
            </a: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GB" sz="1800" b="0" i="0" u="sng" strike="noStrike" cap="none" dirty="0">
                <a:solidFill>
                  <a:schemeClr val="tx1">
                    <a:lumMod val="50000"/>
                  </a:schemeClr>
                </a:solidFill>
                <a:latin typeface="Arial"/>
                <a:ea typeface="Arial"/>
                <a:cs typeface="Arial"/>
                <a:sym typeface="Arial"/>
                <a:hlinkClick r:id="rId4">
                  <a:extLst>
                    <a:ext uri="{A12FA001-AC4F-418D-AE19-62706E023703}">
                      <ahyp:hlinkClr xmlns:ahyp="http://schemas.microsoft.com/office/drawing/2018/hyperlinkcolor" val="tx"/>
                    </a:ext>
                  </a:extLst>
                </a:hlinkClick>
              </a:rPr>
              <a:t>IQ tests have a dark, controversial history — but they're finally being used for good</a:t>
            </a:r>
            <a:r>
              <a:rPr lang="en-GB" sz="1800" b="0" i="0" u="none" strike="noStrike" cap="none" dirty="0">
                <a:solidFill>
                  <a:schemeClr val="tx1">
                    <a:lumMod val="50000"/>
                  </a:schemeClr>
                </a:solidFill>
                <a:latin typeface="Arial"/>
                <a:ea typeface="Arial"/>
                <a:cs typeface="Arial"/>
                <a:sym typeface="Arial"/>
              </a:rPr>
              <a:t> </a:t>
            </a:r>
            <a:r>
              <a:rPr lang="en-GB" sz="1800" b="0" i="0" u="none" strike="noStrike" cap="none" dirty="0">
                <a:solidFill>
                  <a:srgbClr val="000000"/>
                </a:solidFill>
                <a:latin typeface="Arial"/>
                <a:ea typeface="Arial"/>
                <a:cs typeface="Arial"/>
                <a:sym typeface="Arial"/>
              </a:rPr>
              <a:t>by Daphne </a:t>
            </a:r>
            <a:r>
              <a:rPr lang="en-GB" sz="1800" b="0" i="0" u="none" strike="noStrike" cap="none" dirty="0" err="1">
                <a:solidFill>
                  <a:srgbClr val="000000"/>
                </a:solidFill>
                <a:latin typeface="Arial"/>
                <a:ea typeface="Arial"/>
                <a:cs typeface="Arial"/>
                <a:sym typeface="Arial"/>
              </a:rPr>
              <a:t>Martschenko</a:t>
            </a:r>
            <a:r>
              <a:rPr lang="en-GB" sz="1800" b="0" i="0" u="none" strike="noStrike" cap="none" dirty="0">
                <a:solidFill>
                  <a:srgbClr val="000000"/>
                </a:solidFill>
                <a:latin typeface="Arial"/>
                <a:ea typeface="Arial"/>
                <a:cs typeface="Arial"/>
                <a:sym typeface="Arial"/>
              </a:rPr>
              <a:t>. </a:t>
            </a:r>
            <a:r>
              <a:rPr lang="en-GB" sz="1800" b="0" i="0" u="none" strike="noStrike" cap="none" dirty="0" err="1">
                <a:solidFill>
                  <a:srgbClr val="000000"/>
                </a:solidFill>
                <a:latin typeface="Arial"/>
                <a:ea typeface="Arial"/>
                <a:cs typeface="Arial"/>
                <a:sym typeface="Arial"/>
              </a:rPr>
              <a:t>Martshenko</a:t>
            </a:r>
            <a:r>
              <a:rPr lang="en-GB" sz="1800" b="0" i="0" u="none" strike="noStrike" cap="none" dirty="0">
                <a:solidFill>
                  <a:srgbClr val="000000"/>
                </a:solidFill>
                <a:latin typeface="Arial"/>
                <a:ea typeface="Arial"/>
                <a:cs typeface="Arial"/>
                <a:sym typeface="Arial"/>
              </a:rPr>
              <a:t> reminds us that the relevance, usefulness, and legitimacy of the IQ test is still hotly debated among educators, social scientists, and hard scientists and that to understand why, it's important to understand the history underpinning the birth, development, and expansion </a:t>
            </a: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GB" sz="1800" b="0" i="0" u="none" strike="noStrike" cap="none" dirty="0">
                <a:solidFill>
                  <a:srgbClr val="000000"/>
                </a:solidFill>
                <a:latin typeface="Arial"/>
                <a:ea typeface="Arial"/>
                <a:cs typeface="Arial"/>
                <a:sym typeface="Arial"/>
              </a:rPr>
              <a:t>of the IQ test — a history that includes the use of IQ tests to further marginalize ethnic minorities and poor communities.</a:t>
            </a: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rgbClr val="111111"/>
              </a:solidFill>
              <a:highlight>
                <a:srgbClr val="FFFFFF"/>
              </a:highlight>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GB" sz="1800" b="0" i="0" u="sng" strike="noStrike" cap="none" dirty="0">
                <a:solidFill>
                  <a:schemeClr val="tx1">
                    <a:lumMod val="50000"/>
                  </a:schemeClr>
                </a:solidFill>
                <a:latin typeface="Arial"/>
                <a:ea typeface="Arial"/>
                <a:cs typeface="Arial"/>
                <a:sym typeface="Arial"/>
                <a:hlinkClick r:id="rId5">
                  <a:extLst>
                    <a:ext uri="{A12FA001-AC4F-418D-AE19-62706E023703}">
                      <ahyp:hlinkClr xmlns:ahyp="http://schemas.microsoft.com/office/drawing/2018/hyperlinkcolor" val="tx"/>
                    </a:ext>
                  </a:extLst>
                </a:hlinkClick>
              </a:rPr>
              <a:t>The dark history of IQ tests - TEDEd video by Stefan C. Dombrowski</a:t>
            </a:r>
            <a:endParaRPr sz="1800" b="0" i="0" u="none" strike="noStrike" cap="none" dirty="0">
              <a:solidFill>
                <a:schemeClr val="tx1">
                  <a:lumMod val="50000"/>
                </a:schemeClr>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111111"/>
              </a:solidFill>
              <a:highlight>
                <a:srgbClr val="FFFFFF"/>
              </a:highlight>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383838"/>
              </a:solidFill>
              <a:latin typeface="Arial"/>
              <a:ea typeface="Arial"/>
              <a:cs typeface="Arial"/>
              <a:sym typeface="Arial"/>
            </a:endParaRPr>
          </a:p>
        </p:txBody>
      </p:sp>
      <p:sp>
        <p:nvSpPr>
          <p:cNvPr id="275" name="Google Shape;275;p47"/>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48"/>
          <p:cNvSpPr txBox="1">
            <a:spLocks noGrp="1"/>
          </p:cNvSpPr>
          <p:nvPr>
            <p:ph type="title"/>
          </p:nvPr>
        </p:nvSpPr>
        <p:spPr>
          <a:xfrm>
            <a:off x="140676" y="0"/>
            <a:ext cx="8588223" cy="602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br>
              <a:rPr lang="en-GB" sz="2400">
                <a:latin typeface="Arial"/>
                <a:ea typeface="Arial"/>
                <a:cs typeface="Arial"/>
                <a:sym typeface="Arial"/>
              </a:rPr>
            </a:br>
            <a:br>
              <a:rPr lang="en-GB" sz="2400">
                <a:latin typeface="Arial"/>
                <a:ea typeface="Arial"/>
                <a:cs typeface="Arial"/>
                <a:sym typeface="Arial"/>
              </a:rPr>
            </a:br>
            <a:r>
              <a:rPr lang="en-GB" sz="2400">
                <a:latin typeface="Arial"/>
                <a:ea typeface="Arial"/>
                <a:cs typeface="Arial"/>
                <a:sym typeface="Arial"/>
              </a:rPr>
              <a:t>Business - Consumer Eugenics (designing ‘the best’ baby) </a:t>
            </a:r>
            <a:br>
              <a:rPr lang="en-GB" sz="4800">
                <a:latin typeface="Arial"/>
                <a:ea typeface="Arial"/>
                <a:cs typeface="Arial"/>
                <a:sym typeface="Arial"/>
              </a:rPr>
            </a:br>
            <a:endParaRPr sz="4800">
              <a:latin typeface="Arial"/>
              <a:ea typeface="Arial"/>
              <a:cs typeface="Arial"/>
              <a:sym typeface="Arial"/>
            </a:endParaRPr>
          </a:p>
        </p:txBody>
      </p:sp>
      <p:sp>
        <p:nvSpPr>
          <p:cNvPr id="281" name="Google Shape;281;p48"/>
          <p:cNvSpPr txBox="1"/>
          <p:nvPr/>
        </p:nvSpPr>
        <p:spPr>
          <a:xfrm>
            <a:off x="283215" y="847925"/>
            <a:ext cx="8649770" cy="37824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000"/>
              <a:buFont typeface="Arial"/>
              <a:buNone/>
            </a:pPr>
            <a:r>
              <a:rPr lang="en-GB" sz="2000" b="0" i="0" u="sng" strike="noStrike" cap="none" dirty="0">
                <a:solidFill>
                  <a:schemeClr val="tx1">
                    <a:lumMod val="50000"/>
                  </a:schemeClr>
                </a:solidFill>
                <a:latin typeface="Arial"/>
                <a:ea typeface="Arial"/>
                <a:cs typeface="Arial"/>
                <a:sym typeface="Arial"/>
                <a:hlinkClick r:id="rId3">
                  <a:extLst>
                    <a:ext uri="{A12FA001-AC4F-418D-AE19-62706E023703}">
                      <ahyp:hlinkClr xmlns:ahyp="http://schemas.microsoft.com/office/drawing/2018/hyperlinkcolor" val="tx"/>
                    </a:ext>
                  </a:extLst>
                </a:hlinkClick>
              </a:rPr>
              <a:t>Editing the human genome brings us one step closer to consumer eugenics</a:t>
            </a:r>
            <a:r>
              <a:rPr lang="en-GB" sz="2000" b="0" i="0" u="none" strike="noStrike" cap="none" dirty="0">
                <a:solidFill>
                  <a:schemeClr val="tx1">
                    <a:lumMod val="50000"/>
                  </a:schemeClr>
                </a:solidFill>
                <a:latin typeface="Arial"/>
                <a:ea typeface="Arial"/>
                <a:cs typeface="Arial"/>
                <a:sym typeface="Arial"/>
              </a:rPr>
              <a:t> </a:t>
            </a:r>
            <a:r>
              <a:rPr lang="en-GB" sz="2000" b="0" i="0" u="none" strike="noStrike" cap="none" dirty="0">
                <a:solidFill>
                  <a:srgbClr val="000000"/>
                </a:solidFill>
                <a:latin typeface="Arial"/>
                <a:ea typeface="Arial"/>
                <a:cs typeface="Arial"/>
                <a:sym typeface="Arial"/>
              </a:rPr>
              <a:t>by David King. King argues that hijacked by the free market, human gene editing will lead to greater social inequality by heading where the money is: designer babies</a:t>
            </a:r>
            <a:endParaRPr sz="2000" b="0" i="0" u="none" strike="noStrike" cap="none" dirty="0">
              <a:solidFill>
                <a:srgbClr val="00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200"/>
              <a:buFont typeface="Arial"/>
              <a:buNone/>
            </a:pPr>
            <a:endParaRPr sz="12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r>
              <a:rPr lang="en-GB" sz="2000" b="0" i="0" u="sng" strike="noStrike" cap="none" dirty="0">
                <a:solidFill>
                  <a:schemeClr val="tx1">
                    <a:lumMod val="50000"/>
                  </a:schemeClr>
                </a:solidFill>
                <a:latin typeface="Arial"/>
                <a:ea typeface="Arial"/>
                <a:cs typeface="Arial"/>
                <a:sym typeface="Arial"/>
                <a:hlinkClick r:id="rId4">
                  <a:extLst>
                    <a:ext uri="{A12FA001-AC4F-418D-AE19-62706E023703}">
                      <ahyp:hlinkClr xmlns:ahyp="http://schemas.microsoft.com/office/drawing/2018/hyperlinkcolor" val="tx"/>
                    </a:ext>
                  </a:extLst>
                </a:hlinkClick>
              </a:rPr>
              <a:t>Designer Babies: When Baby Genes Are for Sale, the Rich Will Pay</a:t>
            </a:r>
            <a:r>
              <a:rPr lang="en-GB" sz="2000" b="0" i="0" u="none" strike="noStrike" cap="none" dirty="0">
                <a:solidFill>
                  <a:schemeClr val="tx1">
                    <a:lumMod val="50000"/>
                  </a:schemeClr>
                </a:solidFill>
                <a:latin typeface="Arial"/>
                <a:ea typeface="Arial"/>
                <a:cs typeface="Arial"/>
                <a:sym typeface="Arial"/>
              </a:rPr>
              <a:t> </a:t>
            </a:r>
            <a:r>
              <a:rPr lang="en-GB" sz="2000" b="0" i="0" u="none" strike="noStrike" cap="none" dirty="0">
                <a:solidFill>
                  <a:srgbClr val="000000"/>
                </a:solidFill>
                <a:latin typeface="Arial"/>
                <a:ea typeface="Arial"/>
                <a:cs typeface="Arial"/>
                <a:sym typeface="Arial"/>
              </a:rPr>
              <a:t>by Alex </a:t>
            </a:r>
            <a:r>
              <a:rPr lang="en-GB" sz="2000" b="0" i="0" u="none" strike="noStrike" cap="none" dirty="0" err="1">
                <a:solidFill>
                  <a:srgbClr val="000000"/>
                </a:solidFill>
                <a:latin typeface="Arial"/>
                <a:ea typeface="Arial"/>
                <a:cs typeface="Arial"/>
                <a:sym typeface="Arial"/>
              </a:rPr>
              <a:t>Salkever</a:t>
            </a:r>
            <a:r>
              <a:rPr lang="en-GB" sz="2000" b="0" i="0" u="none" strike="noStrike" cap="none" dirty="0">
                <a:solidFill>
                  <a:srgbClr val="000000"/>
                </a:solidFill>
                <a:latin typeface="Arial"/>
                <a:ea typeface="Arial"/>
                <a:cs typeface="Arial"/>
                <a:sym typeface="Arial"/>
              </a:rPr>
              <a:t> &amp; Vivek Wadhwa. The authors argue that while genetic manipulation to save lives makes perfect sense, the process shouldn’t be used to merely improve the chances of success of those already born with inherited socio-economic advantages. Designer babies should only be available if they are available to everyone.</a:t>
            </a:r>
            <a:endParaRPr sz="2000" b="0" i="0" u="none" strike="noStrike" cap="none" dirty="0">
              <a:solidFill>
                <a:srgbClr val="00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200"/>
              <a:buFont typeface="Arial"/>
              <a:buNone/>
            </a:pPr>
            <a:endParaRPr sz="1200" b="0" i="0" u="none" strike="noStrike" cap="none" dirty="0">
              <a:solidFill>
                <a:srgbClr val="00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2000"/>
              <a:buFont typeface="Arial"/>
              <a:buNone/>
            </a:pPr>
            <a:r>
              <a:rPr lang="en-GB" sz="2000" b="0" i="0" u="sng" strike="noStrike" cap="none" dirty="0">
                <a:solidFill>
                  <a:schemeClr val="hlink"/>
                </a:solidFill>
                <a:latin typeface="Arial"/>
                <a:ea typeface="Arial"/>
                <a:cs typeface="Arial"/>
                <a:sym typeface="Arial"/>
                <a:hlinkClick r:id="rId5"/>
              </a:rPr>
              <a:t>Human gene editing</a:t>
            </a:r>
            <a:r>
              <a:rPr lang="en-GB" sz="2000" b="0" i="0" u="none" strike="noStrike" cap="none" dirty="0">
                <a:solidFill>
                  <a:schemeClr val="accent5"/>
                </a:solidFill>
                <a:latin typeface="Arial"/>
                <a:ea typeface="Arial"/>
                <a:cs typeface="Arial"/>
                <a:sym typeface="Arial"/>
              </a:rPr>
              <a:t> </a:t>
            </a:r>
            <a:endParaRPr sz="2000" b="0" i="0" u="none" strike="noStrike" cap="none" dirty="0">
              <a:solidFill>
                <a:schemeClr val="accent5"/>
              </a:solidFill>
              <a:latin typeface="Arial"/>
              <a:ea typeface="Arial"/>
              <a:cs typeface="Arial"/>
              <a:sym typeface="Arial"/>
            </a:endParaRPr>
          </a:p>
        </p:txBody>
      </p:sp>
      <p:sp>
        <p:nvSpPr>
          <p:cNvPr id="282" name="Google Shape;282;p48"/>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27</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49"/>
          <p:cNvSpPr txBox="1">
            <a:spLocks noGrp="1"/>
          </p:cNvSpPr>
          <p:nvPr>
            <p:ph type="title"/>
          </p:nvPr>
        </p:nvSpPr>
        <p:spPr>
          <a:xfrm>
            <a:off x="98250" y="16350"/>
            <a:ext cx="8826600" cy="602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GB" sz="4800">
                <a:latin typeface="Arial"/>
                <a:ea typeface="Arial"/>
                <a:cs typeface="Arial"/>
                <a:sym typeface="Arial"/>
              </a:rPr>
              <a:t>See also...</a:t>
            </a:r>
            <a:endParaRPr sz="4800">
              <a:latin typeface="Arial"/>
              <a:ea typeface="Arial"/>
              <a:cs typeface="Arial"/>
              <a:sym typeface="Arial"/>
            </a:endParaRPr>
          </a:p>
        </p:txBody>
      </p:sp>
      <p:sp>
        <p:nvSpPr>
          <p:cNvPr id="288" name="Google Shape;288;p49"/>
          <p:cNvSpPr txBox="1"/>
          <p:nvPr/>
        </p:nvSpPr>
        <p:spPr>
          <a:xfrm>
            <a:off x="219150" y="783771"/>
            <a:ext cx="8705700" cy="4049486"/>
          </a:xfrm>
          <a:prstGeom prst="rect">
            <a:avLst/>
          </a:prstGeom>
          <a:solidFill>
            <a:srgbClr val="F2F2F2"/>
          </a:solidFill>
          <a:ln>
            <a:noFill/>
          </a:ln>
        </p:spPr>
        <p:txBody>
          <a:bodyPr spcFirstLastPara="1" wrap="square" lIns="91425" tIns="91425" rIns="91425" bIns="91425" anchor="t" anchorCtr="0">
            <a:noAutofit/>
          </a:bodyPr>
          <a:lstStyle/>
          <a:p>
            <a:pPr marL="457200" marR="0" lvl="0" indent="-457200" algn="l" rtl="0">
              <a:lnSpc>
                <a:spcPct val="115000"/>
              </a:lnSpc>
              <a:spcBef>
                <a:spcPts val="0"/>
              </a:spcBef>
              <a:spcAft>
                <a:spcPts val="0"/>
              </a:spcAft>
              <a:buClr>
                <a:srgbClr val="000000"/>
              </a:buClr>
              <a:buSzPts val="2800"/>
              <a:buFont typeface="Arial"/>
              <a:buChar char="•"/>
            </a:pPr>
            <a:r>
              <a:rPr lang="en-GB" sz="2800" b="0" i="0" u="sng" strike="noStrike" cap="none" dirty="0">
                <a:solidFill>
                  <a:schemeClr val="tx1">
                    <a:lumMod val="50000"/>
                  </a:schemeClr>
                </a:solidFill>
                <a:latin typeface="Arial"/>
                <a:ea typeface="Arial"/>
                <a:cs typeface="Arial"/>
                <a:sym typeface="Arial"/>
                <a:hlinkClick r:id="rId3">
                  <a:extLst>
                    <a:ext uri="{A12FA001-AC4F-418D-AE19-62706E023703}">
                      <ahyp:hlinkClr xmlns:ahyp="http://schemas.microsoft.com/office/drawing/2018/hyperlinkcolor" val="tx"/>
                    </a:ext>
                  </a:extLst>
                </a:hlinkClick>
              </a:rPr>
              <a:t>Social Darwinism</a:t>
            </a:r>
            <a:r>
              <a:rPr lang="en-GB" sz="2800" b="0" i="0" u="none" strike="noStrike" cap="none" dirty="0">
                <a:solidFill>
                  <a:schemeClr val="tx1">
                    <a:lumMod val="50000"/>
                  </a:schemeClr>
                </a:solidFill>
                <a:latin typeface="Arial"/>
                <a:ea typeface="Arial"/>
                <a:cs typeface="Arial"/>
                <a:sym typeface="Arial"/>
              </a:rPr>
              <a:t>    	</a:t>
            </a:r>
            <a:endParaRPr dirty="0">
              <a:solidFill>
                <a:schemeClr val="tx1">
                  <a:lumMod val="50000"/>
                </a:schemeClr>
              </a:solidFill>
            </a:endParaRPr>
          </a:p>
          <a:p>
            <a:pPr marL="457200" marR="0" lvl="0" indent="-457200" algn="l" rtl="0">
              <a:lnSpc>
                <a:spcPct val="115000"/>
              </a:lnSpc>
              <a:spcBef>
                <a:spcPts val="0"/>
              </a:spcBef>
              <a:spcAft>
                <a:spcPts val="0"/>
              </a:spcAft>
              <a:buClr>
                <a:srgbClr val="000000"/>
              </a:buClr>
              <a:buSzPts val="2800"/>
              <a:buFont typeface="Arial"/>
              <a:buChar char="•"/>
            </a:pPr>
            <a:r>
              <a:rPr lang="en-GB" sz="2800" b="0" i="0" u="sng" strike="noStrike" cap="none" dirty="0">
                <a:solidFill>
                  <a:schemeClr val="tx1">
                    <a:lumMod val="50000"/>
                  </a:schemeClr>
                </a:solidFill>
                <a:latin typeface="Arial"/>
                <a:ea typeface="Arial"/>
                <a:cs typeface="Arial"/>
                <a:sym typeface="Arial"/>
                <a:hlinkClick r:id="rId4">
                  <a:extLst>
                    <a:ext uri="{A12FA001-AC4F-418D-AE19-62706E023703}">
                      <ahyp:hlinkClr xmlns:ahyp="http://schemas.microsoft.com/office/drawing/2018/hyperlinkcolor" val="tx"/>
                    </a:ext>
                  </a:extLst>
                </a:hlinkClick>
              </a:rPr>
              <a:t>Scientific racism</a:t>
            </a:r>
            <a:endParaRPr sz="2800" b="0" i="0" u="none" strike="noStrike" cap="none" dirty="0">
              <a:solidFill>
                <a:schemeClr val="tx1">
                  <a:lumMod val="50000"/>
                </a:schemeClr>
              </a:solidFill>
              <a:latin typeface="Arial"/>
              <a:ea typeface="Arial"/>
              <a:cs typeface="Arial"/>
              <a:sym typeface="Arial"/>
            </a:endParaRPr>
          </a:p>
          <a:p>
            <a:pPr marL="457200" marR="0" lvl="0" indent="-457200" algn="l" rtl="0">
              <a:lnSpc>
                <a:spcPct val="115000"/>
              </a:lnSpc>
              <a:spcBef>
                <a:spcPts val="0"/>
              </a:spcBef>
              <a:spcAft>
                <a:spcPts val="0"/>
              </a:spcAft>
              <a:buClr>
                <a:srgbClr val="000000"/>
              </a:buClr>
              <a:buSzPts val="2800"/>
              <a:buFont typeface="Arial"/>
              <a:buChar char="•"/>
            </a:pPr>
            <a:r>
              <a:rPr lang="en-GB" sz="2800" b="0" i="0" u="sng" strike="noStrike" cap="none" dirty="0">
                <a:solidFill>
                  <a:schemeClr val="tx1">
                    <a:lumMod val="50000"/>
                  </a:schemeClr>
                </a:solidFill>
                <a:latin typeface="Arial"/>
                <a:ea typeface="Arial"/>
                <a:cs typeface="Arial"/>
                <a:sym typeface="Arial"/>
                <a:hlinkClick r:id="rId5">
                  <a:extLst>
                    <a:ext uri="{A12FA001-AC4F-418D-AE19-62706E023703}">
                      <ahyp:hlinkClr xmlns:ahyp="http://schemas.microsoft.com/office/drawing/2018/hyperlinkcolor" val="tx"/>
                    </a:ext>
                  </a:extLst>
                </a:hlinkClick>
              </a:rPr>
              <a:t>Designer bab</a:t>
            </a:r>
            <a:r>
              <a:rPr lang="en-GB" sz="2800" b="0" i="0" u="none" strike="noStrike" cap="none" dirty="0">
                <a:solidFill>
                  <a:schemeClr val="tx1">
                    <a:lumMod val="50000"/>
                  </a:schemeClr>
                </a:solidFill>
                <a:latin typeface="Arial"/>
                <a:ea typeface="Arial"/>
                <a:cs typeface="Arial"/>
                <a:sym typeface="Arial"/>
              </a:rPr>
              <a:t>ies</a:t>
            </a:r>
            <a:endParaRPr dirty="0">
              <a:solidFill>
                <a:schemeClr val="tx1">
                  <a:lumMod val="50000"/>
                </a:schemeClr>
              </a:solidFill>
            </a:endParaRPr>
          </a:p>
          <a:p>
            <a:pPr marL="457200" marR="0" lvl="0" indent="-457200" algn="l" rtl="0">
              <a:lnSpc>
                <a:spcPct val="115000"/>
              </a:lnSpc>
              <a:spcBef>
                <a:spcPts val="0"/>
              </a:spcBef>
              <a:spcAft>
                <a:spcPts val="0"/>
              </a:spcAft>
              <a:buClr>
                <a:srgbClr val="000000"/>
              </a:buClr>
              <a:buSzPts val="2800"/>
              <a:buFont typeface="Arial"/>
              <a:buChar char="•"/>
            </a:pPr>
            <a:r>
              <a:rPr lang="en-GB" sz="2800" b="0" i="0" u="sng" strike="noStrike" cap="none" dirty="0">
                <a:solidFill>
                  <a:schemeClr val="tx1">
                    <a:lumMod val="50000"/>
                  </a:schemeClr>
                </a:solidFill>
                <a:latin typeface="Arial"/>
                <a:ea typeface="Arial"/>
                <a:cs typeface="Arial"/>
                <a:sym typeface="Arial"/>
                <a:hlinkClick r:id="rId6">
                  <a:extLst>
                    <a:ext uri="{A12FA001-AC4F-418D-AE19-62706E023703}">
                      <ahyp:hlinkClr xmlns:ahyp="http://schemas.microsoft.com/office/drawing/2018/hyperlinkcolor" val="tx"/>
                    </a:ext>
                  </a:extLst>
                </a:hlinkClick>
              </a:rPr>
              <a:t>Forced sterilisation of native American women</a:t>
            </a:r>
            <a:endParaRPr sz="2800" b="0" i="0" u="none" strike="noStrike" cap="none" dirty="0">
              <a:solidFill>
                <a:schemeClr val="tx1">
                  <a:lumMod val="50000"/>
                </a:schemeClr>
              </a:solidFill>
              <a:latin typeface="Arial"/>
              <a:ea typeface="Arial"/>
              <a:cs typeface="Arial"/>
              <a:sym typeface="Arial"/>
            </a:endParaRPr>
          </a:p>
          <a:p>
            <a:pPr marL="457200" marR="0" lvl="0" indent="-457200" algn="l" rtl="0">
              <a:lnSpc>
                <a:spcPct val="115000"/>
              </a:lnSpc>
              <a:spcBef>
                <a:spcPts val="0"/>
              </a:spcBef>
              <a:spcAft>
                <a:spcPts val="0"/>
              </a:spcAft>
              <a:buClr>
                <a:srgbClr val="000000"/>
              </a:buClr>
              <a:buSzPts val="2800"/>
              <a:buFont typeface="Arial"/>
              <a:buChar char="•"/>
            </a:pPr>
            <a:r>
              <a:rPr lang="en-GB" sz="2800" b="0" i="0" u="sng" strike="noStrike" cap="none" dirty="0">
                <a:solidFill>
                  <a:schemeClr val="tx1">
                    <a:lumMod val="50000"/>
                  </a:schemeClr>
                </a:solidFill>
                <a:latin typeface="Arial"/>
                <a:ea typeface="Arial"/>
                <a:cs typeface="Arial"/>
                <a:sym typeface="Arial"/>
                <a:hlinkClick r:id="rId7">
                  <a:extLst>
                    <a:ext uri="{A12FA001-AC4F-418D-AE19-62706E023703}">
                      <ahyp:hlinkClr xmlns:ahyp="http://schemas.microsoft.com/office/drawing/2018/hyperlinkcolor" val="tx"/>
                    </a:ext>
                  </a:extLst>
                </a:hlinkClick>
              </a:rPr>
              <a:t>Forced sterilisation of the feebleminded &amp; insane </a:t>
            </a:r>
            <a:endParaRPr sz="2800" b="0" i="0" u="sng" strike="noStrike" cap="none" dirty="0">
              <a:solidFill>
                <a:srgbClr val="4FC3F7"/>
              </a:solidFill>
              <a:latin typeface="Arial"/>
              <a:ea typeface="Arial"/>
              <a:cs typeface="Arial"/>
              <a:sym typeface="Arial"/>
              <a:hlinkClick r:id="rId8">
                <a:extLst>
                  <a:ext uri="{A12FA001-AC4F-418D-AE19-62706E023703}">
                    <ahyp:hlinkClr xmlns:ahyp="http://schemas.microsoft.com/office/drawing/2018/hyperlinkcolor" val="tx"/>
                  </a:ext>
                </a:extLst>
              </a:hlinkClick>
            </a:endParaRPr>
          </a:p>
          <a:p>
            <a:pPr marL="457200" marR="0" lvl="0" indent="-457200" algn="l" rtl="0">
              <a:lnSpc>
                <a:spcPct val="115000"/>
              </a:lnSpc>
              <a:spcBef>
                <a:spcPts val="0"/>
              </a:spcBef>
              <a:spcAft>
                <a:spcPts val="0"/>
              </a:spcAft>
              <a:buClr>
                <a:srgbClr val="000000"/>
              </a:buClr>
              <a:buSzPts val="2800"/>
              <a:buFont typeface="Arial"/>
              <a:buChar char="•"/>
            </a:pPr>
            <a:r>
              <a:rPr lang="en-GB" sz="2800" b="0" i="0" u="sng" strike="noStrike" cap="none" dirty="0">
                <a:solidFill>
                  <a:schemeClr val="tx1">
                    <a:lumMod val="50000"/>
                  </a:schemeClr>
                </a:solidFill>
                <a:latin typeface="Arial"/>
                <a:ea typeface="Arial"/>
                <a:cs typeface="Arial"/>
                <a:sym typeface="Arial"/>
                <a:hlinkClick r:id="rId8">
                  <a:extLst>
                    <a:ext uri="{A12FA001-AC4F-418D-AE19-62706E023703}">
                      <ahyp:hlinkClr xmlns:ahyp="http://schemas.microsoft.com/office/drawing/2018/hyperlinkcolor" val="tx"/>
                    </a:ext>
                  </a:extLst>
                </a:hlinkClick>
              </a:rPr>
              <a:t>White trash</a:t>
            </a:r>
            <a:r>
              <a:rPr lang="en-GB" sz="2800" b="0" i="0" u="none" strike="noStrike" cap="none" dirty="0">
                <a:solidFill>
                  <a:schemeClr val="tx1">
                    <a:lumMod val="50000"/>
                  </a:schemeClr>
                </a:solidFill>
                <a:latin typeface="Arial"/>
                <a:ea typeface="Arial"/>
                <a:cs typeface="Arial"/>
                <a:sym typeface="Arial"/>
              </a:rPr>
              <a:t> </a:t>
            </a:r>
            <a:endParaRPr dirty="0">
              <a:solidFill>
                <a:schemeClr val="tx1">
                  <a:lumMod val="50000"/>
                </a:schemeClr>
              </a:solidFill>
            </a:endParaRPr>
          </a:p>
          <a:p>
            <a:pPr marL="457200" marR="0" lvl="0" indent="-457200" algn="l" rtl="0">
              <a:lnSpc>
                <a:spcPct val="115000"/>
              </a:lnSpc>
              <a:spcBef>
                <a:spcPts val="0"/>
              </a:spcBef>
              <a:spcAft>
                <a:spcPts val="0"/>
              </a:spcAft>
              <a:buClr>
                <a:srgbClr val="000000"/>
              </a:buClr>
              <a:buSzPts val="2800"/>
              <a:buFont typeface="Arial"/>
              <a:buChar char="•"/>
            </a:pPr>
            <a:r>
              <a:rPr lang="en-GB" sz="2800" b="0" i="0" u="sng" strike="noStrike" cap="none" dirty="0">
                <a:solidFill>
                  <a:schemeClr val="tx1">
                    <a:lumMod val="50000"/>
                  </a:schemeClr>
                </a:solidFill>
                <a:latin typeface="Arial"/>
                <a:ea typeface="Arial"/>
                <a:cs typeface="Arial"/>
                <a:sym typeface="Arial"/>
                <a:hlinkClick r:id="rId9">
                  <a:extLst>
                    <a:ext uri="{A12FA001-AC4F-418D-AE19-62706E023703}">
                      <ahyp:hlinkClr xmlns:ahyp="http://schemas.microsoft.com/office/drawing/2018/hyperlinkcolor" val="tx"/>
                    </a:ext>
                  </a:extLst>
                </a:hlinkClick>
              </a:rPr>
              <a:t>Nazi eugenics</a:t>
            </a:r>
            <a:r>
              <a:rPr lang="en-GB" sz="2800" b="0" i="0" u="none" strike="noStrike" cap="none" dirty="0">
                <a:solidFill>
                  <a:schemeClr val="tx1">
                    <a:lumMod val="50000"/>
                  </a:schemeClr>
                </a:solidFill>
                <a:latin typeface="Arial"/>
                <a:ea typeface="Arial"/>
                <a:cs typeface="Arial"/>
                <a:sym typeface="Arial"/>
              </a:rPr>
              <a:t> </a:t>
            </a:r>
            <a:endParaRPr dirty="0">
              <a:solidFill>
                <a:schemeClr val="tx1">
                  <a:lumMod val="50000"/>
                </a:schemeClr>
              </a:solidFill>
            </a:endParaRPr>
          </a:p>
          <a:p>
            <a:pPr marL="457200" marR="0" lvl="0" indent="-457200" algn="l" rtl="0">
              <a:lnSpc>
                <a:spcPct val="115000"/>
              </a:lnSpc>
              <a:spcBef>
                <a:spcPts val="0"/>
              </a:spcBef>
              <a:spcAft>
                <a:spcPts val="0"/>
              </a:spcAft>
              <a:buClr>
                <a:srgbClr val="000000"/>
              </a:buClr>
              <a:buSzPts val="2800"/>
              <a:buFont typeface="Arial"/>
              <a:buChar char="•"/>
            </a:pPr>
            <a:r>
              <a:rPr lang="en-GB" sz="2800" b="0" i="0" u="sng" strike="noStrike" cap="none" dirty="0">
                <a:solidFill>
                  <a:schemeClr val="tx1">
                    <a:lumMod val="50000"/>
                  </a:schemeClr>
                </a:solidFill>
                <a:latin typeface="Arial"/>
                <a:ea typeface="Arial"/>
                <a:cs typeface="Arial"/>
                <a:sym typeface="Arial"/>
                <a:hlinkClick r:id="rId10">
                  <a:extLst>
                    <a:ext uri="{A12FA001-AC4F-418D-AE19-62706E023703}">
                      <ahyp:hlinkClr xmlns:ahyp="http://schemas.microsoft.com/office/drawing/2018/hyperlinkcolor" val="tx"/>
                    </a:ext>
                  </a:extLst>
                </a:hlinkClick>
              </a:rPr>
              <a:t>Race &amp; intelligence</a:t>
            </a:r>
            <a:endParaRPr sz="2800" b="0" i="0" u="none" strike="noStrike" cap="none" dirty="0">
              <a:solidFill>
                <a:schemeClr val="tx1">
                  <a:lumMod val="50000"/>
                </a:schemeClr>
              </a:solidFill>
              <a:latin typeface="Arial"/>
              <a:ea typeface="Arial"/>
              <a:cs typeface="Arial"/>
              <a:sym typeface="Arial"/>
            </a:endParaRPr>
          </a:p>
        </p:txBody>
      </p:sp>
      <p:pic>
        <p:nvPicPr>
          <p:cNvPr id="289" name="Google Shape;289;p49" descr="Logo for the University of Sussex"/>
          <p:cNvPicPr preferRelativeResize="0"/>
          <p:nvPr/>
        </p:nvPicPr>
        <p:blipFill rotWithShape="1">
          <a:blip r:embed="rId11">
            <a:alphaModFix/>
          </a:blip>
          <a:srcRect/>
          <a:stretch/>
        </p:blipFill>
        <p:spPr>
          <a:xfrm>
            <a:off x="7601525" y="3452623"/>
            <a:ext cx="1323325" cy="1243000"/>
          </a:xfrm>
          <a:prstGeom prst="rect">
            <a:avLst/>
          </a:prstGeom>
          <a:noFill/>
          <a:ln>
            <a:noFill/>
          </a:ln>
        </p:spPr>
      </p:pic>
      <p:sp>
        <p:nvSpPr>
          <p:cNvPr id="290" name="Google Shape;290;p49"/>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28</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50"/>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sz="3000">
                <a:latin typeface="Arial"/>
                <a:ea typeface="Arial"/>
                <a:cs typeface="Arial"/>
                <a:sym typeface="Arial"/>
              </a:rPr>
              <a:t>Acknowledgements</a:t>
            </a:r>
            <a:endParaRPr sz="3000">
              <a:latin typeface="Arial"/>
              <a:ea typeface="Arial"/>
              <a:cs typeface="Arial"/>
              <a:sym typeface="Arial"/>
            </a:endParaRPr>
          </a:p>
        </p:txBody>
      </p:sp>
      <p:pic>
        <p:nvPicPr>
          <p:cNvPr id="296" name="Google Shape;296;p50" descr="Logo for the University of Sussex"/>
          <p:cNvPicPr preferRelativeResize="0"/>
          <p:nvPr/>
        </p:nvPicPr>
        <p:blipFill>
          <a:blip r:embed="rId3">
            <a:alphaModFix/>
          </a:blip>
          <a:stretch>
            <a:fillRect/>
          </a:stretch>
        </p:blipFill>
        <p:spPr>
          <a:xfrm>
            <a:off x="3426138" y="1486338"/>
            <a:ext cx="2170825" cy="2170825"/>
          </a:xfrm>
          <a:prstGeom prst="rect">
            <a:avLst/>
          </a:prstGeom>
          <a:noFill/>
          <a:ln>
            <a:noFill/>
          </a:ln>
        </p:spPr>
      </p:pic>
      <p:sp>
        <p:nvSpPr>
          <p:cNvPr id="297" name="Google Shape;297;p50"/>
          <p:cNvSpPr txBox="1"/>
          <p:nvPr/>
        </p:nvSpPr>
        <p:spPr>
          <a:xfrm>
            <a:off x="713175" y="3944075"/>
            <a:ext cx="7801800" cy="830966"/>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dirty="0">
                <a:latin typeface="Roboto"/>
                <a:ea typeface="Roboto"/>
                <a:cs typeface="Roboto"/>
                <a:sym typeface="Roboto"/>
              </a:rPr>
              <a:t>These slides were written by Sue Robbins, Senior Lecturer in English Language, </a:t>
            </a:r>
          </a:p>
          <a:p>
            <a:pPr marL="0" lvl="0" indent="0" algn="ctr" rtl="0">
              <a:spcBef>
                <a:spcPts val="0"/>
              </a:spcBef>
              <a:spcAft>
                <a:spcPts val="0"/>
              </a:spcAft>
              <a:buNone/>
            </a:pPr>
            <a:r>
              <a:rPr lang="en-GB" dirty="0">
                <a:latin typeface="Roboto"/>
                <a:ea typeface="Roboto"/>
                <a:cs typeface="Roboto"/>
                <a:sym typeface="Roboto"/>
              </a:rPr>
              <a:t>and are free to reuse, with citation.</a:t>
            </a:r>
          </a:p>
          <a:p>
            <a:pPr marL="0" lvl="0" indent="0" algn="ctr" rtl="0">
              <a:spcBef>
                <a:spcPts val="0"/>
              </a:spcBef>
              <a:spcAft>
                <a:spcPts val="0"/>
              </a:spcAft>
              <a:buNone/>
            </a:pPr>
            <a:r>
              <a:rPr lang="en-GB" i="0" dirty="0">
                <a:solidFill>
                  <a:srgbClr val="202124"/>
                </a:solidFill>
                <a:effectLst/>
                <a:latin typeface="arial" panose="020B0604020202020204" pitchFamily="34" charset="0"/>
              </a:rPr>
              <a:t>Robbins, S. (2022) ‘Argumentation’ [PowerPoint presentation]. University of Sussex. Available at: </a:t>
            </a:r>
            <a:endParaRPr dirty="0">
              <a:latin typeface="Roboto"/>
              <a:ea typeface="Roboto"/>
              <a:cs typeface="Roboto"/>
              <a:sym typeface="Robo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5"/>
          <p:cNvSpPr txBox="1">
            <a:spLocks noGrp="1"/>
          </p:cNvSpPr>
          <p:nvPr>
            <p:ph type="title"/>
          </p:nvPr>
        </p:nvSpPr>
        <p:spPr>
          <a:xfrm>
            <a:off x="98250" y="16350"/>
            <a:ext cx="8826600" cy="602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GB" sz="4800">
                <a:latin typeface="Arial"/>
                <a:ea typeface="Arial"/>
                <a:cs typeface="Arial"/>
                <a:sym typeface="Arial"/>
              </a:rPr>
              <a:t>Position/Argument</a:t>
            </a:r>
            <a:endParaRPr sz="4800">
              <a:latin typeface="Arial"/>
              <a:ea typeface="Arial"/>
              <a:cs typeface="Arial"/>
              <a:sym typeface="Arial"/>
            </a:endParaRPr>
          </a:p>
        </p:txBody>
      </p:sp>
      <p:sp>
        <p:nvSpPr>
          <p:cNvPr id="117" name="Google Shape;117;p25"/>
          <p:cNvSpPr txBox="1"/>
          <p:nvPr/>
        </p:nvSpPr>
        <p:spPr>
          <a:xfrm>
            <a:off x="275771" y="827314"/>
            <a:ext cx="8649079" cy="3792161"/>
          </a:xfrm>
          <a:prstGeom prst="rect">
            <a:avLst/>
          </a:prstGeom>
          <a:solidFill>
            <a:srgbClr val="F2F2F2"/>
          </a:solidFill>
          <a:ln>
            <a:solidFill>
              <a:schemeClr val="accent1"/>
            </a:solid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800"/>
              <a:buFont typeface="Arial"/>
              <a:buNone/>
            </a:pPr>
            <a:r>
              <a:rPr lang="en-GB" sz="2800" b="0" i="0" u="none" strike="noStrike" cap="none" dirty="0">
                <a:solidFill>
                  <a:schemeClr val="dk2"/>
                </a:solidFill>
                <a:latin typeface="Arial"/>
                <a:ea typeface="Arial"/>
                <a:cs typeface="Arial"/>
                <a:sym typeface="Arial"/>
              </a:rPr>
              <a:t>In your written &amp; spoken work you may be required to carry out research to </a:t>
            </a:r>
            <a:r>
              <a:rPr lang="en-GB" sz="2800" b="0" i="0" u="sng" strike="noStrike" cap="none" dirty="0">
                <a:solidFill>
                  <a:schemeClr val="tx1">
                    <a:lumMod val="50000"/>
                  </a:schemeClr>
                </a:solidFill>
                <a:latin typeface="Arial"/>
                <a:ea typeface="Arial"/>
                <a:cs typeface="Arial"/>
                <a:sym typeface="Arial"/>
                <a:hlinkClick r:id="rId3">
                  <a:extLst>
                    <a:ext uri="{A12FA001-AC4F-418D-AE19-62706E023703}">
                      <ahyp:hlinkClr xmlns:ahyp="http://schemas.microsoft.com/office/drawing/2018/hyperlinkcolor" val="tx"/>
                    </a:ext>
                  </a:extLst>
                </a:hlinkClick>
              </a:rPr>
              <a:t>develop arguments</a:t>
            </a:r>
            <a:r>
              <a:rPr lang="en-GB" sz="2800" dirty="0">
                <a:solidFill>
                  <a:schemeClr val="tx1">
                    <a:lumMod val="50000"/>
                  </a:schemeClr>
                </a:solidFill>
              </a:rPr>
              <a:t> </a:t>
            </a:r>
            <a:r>
              <a:rPr lang="en-GB" sz="2800" b="0" i="0" u="none" strike="noStrike" cap="none" dirty="0">
                <a:solidFill>
                  <a:schemeClr val="dk2"/>
                </a:solidFill>
                <a:latin typeface="Arial"/>
                <a:ea typeface="Arial"/>
                <a:cs typeface="Arial"/>
                <a:sym typeface="Arial"/>
              </a:rPr>
              <a:t>and provide supporting evidence for </a:t>
            </a:r>
            <a:r>
              <a:rPr lang="en-GB" sz="2800" b="0" i="0" u="sng" strike="noStrike" cap="none" dirty="0">
                <a:solidFill>
                  <a:schemeClr val="tx1">
                    <a:lumMod val="50000"/>
                  </a:schemeClr>
                </a:solidFill>
                <a:latin typeface="Arial"/>
                <a:ea typeface="Arial"/>
                <a:cs typeface="Arial"/>
                <a:sym typeface="Arial"/>
                <a:hlinkClick r:id="rId4">
                  <a:extLst>
                    <a:ext uri="{A12FA001-AC4F-418D-AE19-62706E023703}">
                      <ahyp:hlinkClr xmlns:ahyp="http://schemas.microsoft.com/office/drawing/2018/hyperlinkcolor" val="tx"/>
                    </a:ext>
                  </a:extLst>
                </a:hlinkClick>
              </a:rPr>
              <a:t>your position</a:t>
            </a:r>
            <a:r>
              <a:rPr lang="en-GB" sz="2800" dirty="0">
                <a:solidFill>
                  <a:schemeClr val="tx1">
                    <a:lumMod val="50000"/>
                  </a:schemeClr>
                </a:solidFill>
              </a:rPr>
              <a:t> </a:t>
            </a:r>
            <a:r>
              <a:rPr lang="en-GB" sz="2800" b="0" i="0" u="none" strike="noStrike" cap="none" dirty="0">
                <a:solidFill>
                  <a:schemeClr val="dk2"/>
                </a:solidFill>
                <a:latin typeface="Arial"/>
                <a:ea typeface="Arial"/>
                <a:cs typeface="Arial"/>
                <a:sym typeface="Arial"/>
              </a:rPr>
              <a:t>on a topic.</a:t>
            </a:r>
            <a:endParaRPr dirty="0"/>
          </a:p>
          <a:p>
            <a:pPr marL="0" marR="0" lvl="0" indent="0" algn="l" rtl="0">
              <a:lnSpc>
                <a:spcPct val="115000"/>
              </a:lnSpc>
              <a:spcBef>
                <a:spcPts val="0"/>
              </a:spcBef>
              <a:spcAft>
                <a:spcPts val="0"/>
              </a:spcAft>
              <a:buClr>
                <a:srgbClr val="000000"/>
              </a:buClr>
              <a:buSzPts val="2800"/>
              <a:buFont typeface="Arial"/>
              <a:buNone/>
            </a:pPr>
            <a:r>
              <a:rPr lang="en-GB" sz="2800" b="0" i="0" u="none" strike="noStrike" cap="none" dirty="0">
                <a:solidFill>
                  <a:schemeClr val="dk2"/>
                </a:solidFill>
                <a:latin typeface="Arial"/>
                <a:ea typeface="Arial"/>
                <a:cs typeface="Arial"/>
                <a:sym typeface="Arial"/>
              </a:rPr>
              <a:t>This activity requires you to find out more about a topic and develop your own position on it. Developing a thesis/argument/position is central to the research process.</a:t>
            </a:r>
            <a:endParaRPr sz="2800" b="0" i="0" u="none" strike="noStrike" cap="none" dirty="0">
              <a:solidFill>
                <a:schemeClr val="dk2"/>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200"/>
              <a:buFont typeface="Arial"/>
              <a:buNone/>
            </a:pPr>
            <a:r>
              <a:rPr lang="en-GB" sz="1200" b="0" i="0" u="none" strike="noStrike" cap="none" dirty="0">
                <a:solidFill>
                  <a:srgbClr val="000000"/>
                </a:solidFill>
                <a:latin typeface="Times New Roman"/>
                <a:ea typeface="Times New Roman"/>
                <a:cs typeface="Times New Roman"/>
                <a:sym typeface="Times New Roman"/>
              </a:rPr>
              <a:t> </a:t>
            </a:r>
            <a:endParaRPr sz="1200" b="0" i="0" u="none" strike="noStrike" cap="none" dirty="0">
              <a:solidFill>
                <a:srgbClr val="000000"/>
              </a:solidFill>
              <a:latin typeface="Times New Roman"/>
              <a:ea typeface="Times New Roman"/>
              <a:cs typeface="Times New Roman"/>
              <a:sym typeface="Times New Roman"/>
            </a:endParaRPr>
          </a:p>
          <a:p>
            <a:pPr marL="0" marR="0" lvl="0" indent="0" algn="l" rtl="0">
              <a:lnSpc>
                <a:spcPct val="115000"/>
              </a:lnSpc>
              <a:spcBef>
                <a:spcPts val="0"/>
              </a:spcBef>
              <a:spcAft>
                <a:spcPts val="0"/>
              </a:spcAft>
              <a:buClr>
                <a:srgbClr val="000000"/>
              </a:buClr>
              <a:buSzPts val="1800"/>
              <a:buFont typeface="Arial"/>
              <a:buNone/>
            </a:pPr>
            <a:endParaRPr sz="1800" b="1" i="0" u="none" strike="noStrike" cap="none" dirty="0">
              <a:solidFill>
                <a:srgbClr val="00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400"/>
              <a:buFont typeface="Arial"/>
              <a:buNone/>
            </a:pPr>
            <a:endParaRPr sz="1400" b="0" i="0" u="none" strike="noStrike" cap="none" dirty="0">
              <a:solidFill>
                <a:srgbClr val="000000"/>
              </a:solidFill>
              <a:highlight>
                <a:schemeClr val="lt1"/>
              </a:highlight>
              <a:latin typeface="Arial"/>
              <a:ea typeface="Arial"/>
              <a:cs typeface="Arial"/>
              <a:sym typeface="Arial"/>
            </a:endParaRPr>
          </a:p>
        </p:txBody>
      </p:sp>
      <p:sp>
        <p:nvSpPr>
          <p:cNvPr id="118" name="Google Shape;118;p25"/>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6"/>
          <p:cNvSpPr txBox="1">
            <a:spLocks noGrp="1"/>
          </p:cNvSpPr>
          <p:nvPr>
            <p:ph type="title"/>
          </p:nvPr>
        </p:nvSpPr>
        <p:spPr>
          <a:xfrm>
            <a:off x="0" y="-49350"/>
            <a:ext cx="8826600" cy="8619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GB" sz="4800" dirty="0">
                <a:latin typeface="Arial"/>
                <a:ea typeface="Arial"/>
                <a:cs typeface="Arial"/>
                <a:sym typeface="Arial"/>
              </a:rPr>
              <a:t>Worksheet</a:t>
            </a:r>
            <a:endParaRPr sz="4800" dirty="0">
              <a:latin typeface="Arial"/>
              <a:ea typeface="Arial"/>
              <a:cs typeface="Arial"/>
              <a:sym typeface="Arial"/>
            </a:endParaRPr>
          </a:p>
        </p:txBody>
      </p:sp>
      <p:sp>
        <p:nvSpPr>
          <p:cNvPr id="124" name="Google Shape;124;p26"/>
          <p:cNvSpPr txBox="1"/>
          <p:nvPr/>
        </p:nvSpPr>
        <p:spPr>
          <a:xfrm>
            <a:off x="346110" y="1012371"/>
            <a:ext cx="8177432" cy="3683252"/>
          </a:xfrm>
          <a:prstGeom prst="rect">
            <a:avLst/>
          </a:prstGeom>
          <a:solidFill>
            <a:srgbClr val="F2F2F2"/>
          </a:solidFill>
          <a:ln>
            <a:noFill/>
          </a:ln>
        </p:spPr>
        <p:txBody>
          <a:bodyPr spcFirstLastPara="1" wrap="square" lIns="91425" tIns="91425" rIns="91425" bIns="91425" anchor="t" anchorCtr="0">
            <a:noAutofit/>
          </a:bodyPr>
          <a:lstStyle/>
          <a:p>
            <a:pPr marL="457200" marR="0" lvl="0" indent="-342900" algn="l" rtl="0">
              <a:lnSpc>
                <a:spcPct val="100000"/>
              </a:lnSpc>
              <a:spcBef>
                <a:spcPts val="0"/>
              </a:spcBef>
              <a:spcAft>
                <a:spcPts val="0"/>
              </a:spcAft>
              <a:buClr>
                <a:srgbClr val="000000"/>
              </a:buClr>
              <a:buSzPts val="1800"/>
              <a:buFont typeface="Arial"/>
              <a:buChar char="●"/>
            </a:pPr>
            <a:r>
              <a:rPr lang="en-GB" sz="2800" b="0" i="0" u="sng" strike="noStrike" cap="none" dirty="0">
                <a:solidFill>
                  <a:schemeClr val="tx1">
                    <a:lumMod val="50000"/>
                  </a:schemeClr>
                </a:solidFill>
                <a:latin typeface="Arial"/>
                <a:ea typeface="Arial"/>
                <a:cs typeface="Arial"/>
                <a:sym typeface="Arial"/>
                <a:hlinkClick r:id="rId3">
                  <a:extLst>
                    <a:ext uri="{A12FA001-AC4F-418D-AE19-62706E023703}">
                      <ahyp:hlinkClr xmlns:ahyp="http://schemas.microsoft.com/office/drawing/2018/hyperlinkcolor" val="tx"/>
                    </a:ext>
                  </a:extLst>
                </a:hlinkClick>
              </a:rPr>
              <a:t>Download the worksheet</a:t>
            </a:r>
            <a:r>
              <a:rPr lang="en-GB" sz="2800" b="0" i="0" u="sng" strike="noStrike" cap="none" dirty="0">
                <a:solidFill>
                  <a:schemeClr val="tx1">
                    <a:lumMod val="50000"/>
                  </a:schemeClr>
                </a:solidFill>
                <a:latin typeface="Arial"/>
                <a:ea typeface="Arial"/>
                <a:cs typeface="Arial"/>
                <a:sym typeface="Arial"/>
              </a:rPr>
              <a:t> from </a:t>
            </a:r>
            <a:r>
              <a:rPr lang="en-GB" sz="2800" b="0" i="0" u="sng" strike="noStrike" cap="none" dirty="0" err="1">
                <a:solidFill>
                  <a:schemeClr val="tx1">
                    <a:lumMod val="50000"/>
                  </a:schemeClr>
                </a:solidFill>
                <a:latin typeface="Arial"/>
                <a:ea typeface="Arial"/>
                <a:cs typeface="Arial"/>
                <a:sym typeface="Arial"/>
              </a:rPr>
              <a:t>LearnHigher</a:t>
            </a:r>
            <a:r>
              <a:rPr lang="en-GB" sz="2800" u="sng" dirty="0">
                <a:solidFill>
                  <a:schemeClr val="tx1">
                    <a:lumMod val="50000"/>
                  </a:schemeClr>
                </a:solidFill>
              </a:rPr>
              <a:t> </a:t>
            </a:r>
            <a:r>
              <a:rPr lang="en-GB" sz="2800" b="0" i="0" u="none" strike="noStrike" cap="none" dirty="0">
                <a:solidFill>
                  <a:schemeClr val="dk2"/>
                </a:solidFill>
                <a:latin typeface="Arial"/>
                <a:ea typeface="Arial"/>
                <a:cs typeface="Arial"/>
                <a:sym typeface="Arial"/>
              </a:rPr>
              <a:t> (You will be redirected to a web browser). </a:t>
            </a:r>
            <a:endParaRPr sz="2800" b="0" i="0" u="none" strike="noStrike" cap="none" dirty="0">
              <a:solidFill>
                <a:schemeClr val="dk2"/>
              </a:solidFill>
              <a:latin typeface="Arial"/>
              <a:ea typeface="Arial"/>
              <a:cs typeface="Arial"/>
              <a:sym typeface="Arial"/>
            </a:endParaRPr>
          </a:p>
          <a:p>
            <a:pPr marL="457200" marR="0" lvl="0" indent="-342900" algn="l" rtl="0">
              <a:lnSpc>
                <a:spcPct val="100000"/>
              </a:lnSpc>
              <a:spcBef>
                <a:spcPts val="0"/>
              </a:spcBef>
              <a:spcAft>
                <a:spcPts val="0"/>
              </a:spcAft>
              <a:buClr>
                <a:srgbClr val="000000"/>
              </a:buClr>
              <a:buSzPts val="1800"/>
              <a:buFont typeface="Arial"/>
              <a:buChar char="●"/>
            </a:pPr>
            <a:r>
              <a:rPr lang="en-GB" sz="2800" dirty="0">
                <a:solidFill>
                  <a:schemeClr val="dk2"/>
                </a:solidFill>
              </a:rPr>
              <a:t>Edit and rename appropriately</a:t>
            </a:r>
            <a:r>
              <a:rPr lang="en-GB" sz="2800" b="0" i="0" u="none" strike="noStrike" cap="none" dirty="0">
                <a:solidFill>
                  <a:schemeClr val="dk2"/>
                </a:solidFill>
                <a:latin typeface="Arial"/>
                <a:ea typeface="Arial"/>
                <a:cs typeface="Arial"/>
                <a:sym typeface="Arial"/>
              </a:rPr>
              <a:t>. </a:t>
            </a:r>
            <a:endParaRPr sz="2800" b="0" i="0" u="none" strike="noStrike" cap="none" dirty="0">
              <a:solidFill>
                <a:schemeClr val="dk2"/>
              </a:solidFill>
              <a:latin typeface="Arial"/>
              <a:ea typeface="Arial"/>
              <a:cs typeface="Arial"/>
              <a:sym typeface="Arial"/>
            </a:endParaRPr>
          </a:p>
          <a:p>
            <a:pPr marL="457200" marR="0" lvl="0" indent="-342900" algn="l" rtl="0">
              <a:lnSpc>
                <a:spcPct val="100000"/>
              </a:lnSpc>
              <a:spcBef>
                <a:spcPts val="0"/>
              </a:spcBef>
              <a:spcAft>
                <a:spcPts val="0"/>
              </a:spcAft>
              <a:buClr>
                <a:srgbClr val="000000"/>
              </a:buClr>
              <a:buSzPts val="1800"/>
              <a:buFont typeface="Arial"/>
              <a:buChar char="●"/>
            </a:pPr>
            <a:r>
              <a:rPr lang="en-GB" sz="2800" b="0" i="0" u="none" strike="noStrike" cap="none" dirty="0">
                <a:solidFill>
                  <a:schemeClr val="dk2"/>
                </a:solidFill>
                <a:latin typeface="Arial"/>
                <a:ea typeface="Arial"/>
                <a:cs typeface="Arial"/>
                <a:sym typeface="Arial"/>
              </a:rPr>
              <a:t>Fill in the worksheet as you work through</a:t>
            </a:r>
            <a:endParaRPr sz="2800" dirty="0">
              <a:solidFill>
                <a:schemeClr val="dk2"/>
              </a:solidFill>
            </a:endParaRPr>
          </a:p>
          <a:p>
            <a:pPr marL="457200" marR="0" lvl="0" indent="0" algn="l" rtl="0">
              <a:lnSpc>
                <a:spcPct val="100000"/>
              </a:lnSpc>
              <a:spcBef>
                <a:spcPts val="0"/>
              </a:spcBef>
              <a:spcAft>
                <a:spcPts val="0"/>
              </a:spcAft>
              <a:buNone/>
            </a:pPr>
            <a:r>
              <a:rPr lang="en-GB" sz="2800" dirty="0">
                <a:solidFill>
                  <a:schemeClr val="dk2"/>
                </a:solidFill>
              </a:rPr>
              <a:t>the</a:t>
            </a:r>
            <a:r>
              <a:rPr lang="en-GB" sz="2800" b="0" i="0" u="none" strike="noStrike" cap="none" dirty="0">
                <a:solidFill>
                  <a:schemeClr val="dk2"/>
                </a:solidFill>
                <a:latin typeface="Arial"/>
                <a:ea typeface="Arial"/>
                <a:cs typeface="Arial"/>
                <a:sym typeface="Arial"/>
              </a:rPr>
              <a:t> following slides.</a:t>
            </a:r>
            <a:endParaRPr sz="2800" b="0" i="0" u="none" strike="noStrike" cap="none" dirty="0">
              <a:solidFill>
                <a:schemeClr val="dk2"/>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000000"/>
              </a:solidFill>
              <a:latin typeface="Arial"/>
              <a:ea typeface="Arial"/>
              <a:cs typeface="Arial"/>
              <a:sym typeface="Arial"/>
            </a:endParaRPr>
          </a:p>
        </p:txBody>
      </p:sp>
      <p:pic>
        <p:nvPicPr>
          <p:cNvPr id="125" name="Google Shape;125;p26" descr="Logo for the University of Sussex"/>
          <p:cNvPicPr preferRelativeResize="0"/>
          <p:nvPr/>
        </p:nvPicPr>
        <p:blipFill rotWithShape="1">
          <a:blip r:embed="rId4">
            <a:alphaModFix/>
          </a:blip>
          <a:srcRect/>
          <a:stretch/>
        </p:blipFill>
        <p:spPr>
          <a:xfrm>
            <a:off x="7503265" y="3692648"/>
            <a:ext cx="1323325" cy="1243000"/>
          </a:xfrm>
          <a:prstGeom prst="rect">
            <a:avLst/>
          </a:prstGeom>
          <a:noFill/>
          <a:ln>
            <a:noFill/>
          </a:ln>
        </p:spPr>
      </p:pic>
      <p:sp>
        <p:nvSpPr>
          <p:cNvPr id="126" name="Google Shape;126;p26"/>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2FB70-4890-E49A-BD66-566630B8A464}"/>
              </a:ext>
            </a:extLst>
          </p:cNvPr>
          <p:cNvSpPr>
            <a:spLocks noGrp="1"/>
          </p:cNvSpPr>
          <p:nvPr>
            <p:ph type="title"/>
          </p:nvPr>
        </p:nvSpPr>
        <p:spPr/>
        <p:txBody>
          <a:bodyPr/>
          <a:lstStyle/>
          <a:p>
            <a:r>
              <a:rPr lang="en-US" sz="4800" dirty="0">
                <a:latin typeface="+mn-lt"/>
              </a:rPr>
              <a:t>Content warning</a:t>
            </a:r>
          </a:p>
        </p:txBody>
      </p:sp>
      <p:sp>
        <p:nvSpPr>
          <p:cNvPr id="3" name="TextBox 2">
            <a:extLst>
              <a:ext uri="{FF2B5EF4-FFF2-40B4-BE49-F238E27FC236}">
                <a16:creationId xmlns:a16="http://schemas.microsoft.com/office/drawing/2014/main" id="{99314E50-CB02-8ED6-2832-99C16236EBD0}"/>
              </a:ext>
            </a:extLst>
          </p:cNvPr>
          <p:cNvSpPr txBox="1"/>
          <p:nvPr/>
        </p:nvSpPr>
        <p:spPr>
          <a:xfrm>
            <a:off x="749508" y="1334125"/>
            <a:ext cx="7540053" cy="2677656"/>
          </a:xfrm>
          <a:prstGeom prst="rect">
            <a:avLst/>
          </a:prstGeom>
          <a:noFill/>
        </p:spPr>
        <p:txBody>
          <a:bodyPr wrap="square" rtlCol="0">
            <a:spAutoFit/>
          </a:bodyPr>
          <a:lstStyle/>
          <a:p>
            <a:r>
              <a:rPr lang="en-US" sz="2800" dirty="0"/>
              <a:t>The following slides contain information about the topic of eugenics, and ask you to consider examples of groups of people who have been treated as ‘unfit’.</a:t>
            </a:r>
          </a:p>
          <a:p>
            <a:endParaRPr lang="en-US" sz="2800" dirty="0"/>
          </a:p>
          <a:p>
            <a:endParaRPr lang="en-US" sz="2800" dirty="0"/>
          </a:p>
        </p:txBody>
      </p:sp>
    </p:spTree>
    <p:extLst>
      <p:ext uri="{BB962C8B-B14F-4D97-AF65-F5344CB8AC3E}">
        <p14:creationId xmlns:p14="http://schemas.microsoft.com/office/powerpoint/2010/main" val="469329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7"/>
          <p:cNvSpPr txBox="1">
            <a:spLocks noGrp="1"/>
          </p:cNvSpPr>
          <p:nvPr>
            <p:ph type="title"/>
          </p:nvPr>
        </p:nvSpPr>
        <p:spPr>
          <a:xfrm>
            <a:off x="98250" y="16350"/>
            <a:ext cx="8826600" cy="602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GB" sz="4800">
                <a:latin typeface="Arial"/>
                <a:ea typeface="Arial"/>
                <a:cs typeface="Arial"/>
                <a:sym typeface="Arial"/>
              </a:rPr>
              <a:t>Research Questions </a:t>
            </a:r>
            <a:r>
              <a:rPr lang="en-GB" sz="3000"/>
              <a:t>(</a:t>
            </a:r>
            <a:r>
              <a:rPr lang="en-GB" sz="3000">
                <a:solidFill>
                  <a:srgbClr val="BEFADD"/>
                </a:solidFill>
              </a:rPr>
              <a:t>in green</a:t>
            </a:r>
            <a:r>
              <a:rPr lang="en-GB" sz="3000"/>
              <a:t>)</a:t>
            </a:r>
            <a:endParaRPr sz="3000"/>
          </a:p>
        </p:txBody>
      </p:sp>
      <p:sp>
        <p:nvSpPr>
          <p:cNvPr id="132" name="Google Shape;132;p27"/>
          <p:cNvSpPr txBox="1"/>
          <p:nvPr/>
        </p:nvSpPr>
        <p:spPr>
          <a:xfrm>
            <a:off x="290285" y="856343"/>
            <a:ext cx="8698593" cy="4001407"/>
          </a:xfrm>
          <a:prstGeom prst="rect">
            <a:avLst/>
          </a:prstGeom>
          <a:solidFill>
            <a:srgbClr val="F2F2F2"/>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800"/>
              <a:buFont typeface="Arial"/>
              <a:buNone/>
            </a:pPr>
            <a:r>
              <a:rPr lang="en-GB" sz="2800" b="1" i="0" u="none" strike="noStrike" cap="none" dirty="0">
                <a:solidFill>
                  <a:srgbClr val="00B050"/>
                </a:solidFill>
                <a:latin typeface="Arial"/>
                <a:ea typeface="Arial"/>
                <a:cs typeface="Arial"/>
                <a:sym typeface="Arial"/>
              </a:rPr>
              <a:t>1. How should we remember historical figures who we know have done terrible things?</a:t>
            </a:r>
            <a:endParaRPr dirty="0"/>
          </a:p>
          <a:p>
            <a:pPr marL="0" marR="0" lvl="0" indent="0" algn="l" rtl="0">
              <a:lnSpc>
                <a:spcPct val="115000"/>
              </a:lnSpc>
              <a:spcBef>
                <a:spcPts val="0"/>
              </a:spcBef>
              <a:spcAft>
                <a:spcPts val="0"/>
              </a:spcAft>
              <a:buClr>
                <a:srgbClr val="000000"/>
              </a:buClr>
              <a:buSzPts val="2800"/>
              <a:buFont typeface="Arial"/>
              <a:buNone/>
            </a:pPr>
            <a:r>
              <a:rPr lang="en-GB" sz="2800" b="0" i="0" u="none" strike="noStrike" cap="none" dirty="0">
                <a:solidFill>
                  <a:schemeClr val="dk2"/>
                </a:solidFill>
                <a:latin typeface="Arial"/>
                <a:ea typeface="Arial"/>
                <a:cs typeface="Arial"/>
                <a:sym typeface="Arial"/>
              </a:rPr>
              <a:t>It’s a dilemma we face more often, as universities &amp; public institutions critically </a:t>
            </a:r>
            <a:r>
              <a:rPr lang="en-GB" sz="2800" b="0" i="0" u="sng" strike="noStrike" cap="none" dirty="0">
                <a:solidFill>
                  <a:schemeClr val="tx1">
                    <a:lumMod val="50000"/>
                  </a:schemeClr>
                </a:solidFill>
                <a:latin typeface="Arial"/>
                <a:ea typeface="Arial"/>
                <a:cs typeface="Arial"/>
                <a:sym typeface="Arial"/>
                <a:hlinkClick r:id="rId3">
                  <a:extLst>
                    <a:ext uri="{A12FA001-AC4F-418D-AE19-62706E023703}">
                      <ahyp:hlinkClr xmlns:ahyp="http://schemas.microsoft.com/office/drawing/2018/hyperlinkcolor" val="tx"/>
                    </a:ext>
                  </a:extLst>
                </a:hlinkClick>
              </a:rPr>
              <a:t>examine their histories</a:t>
            </a:r>
            <a:r>
              <a:rPr lang="en-GB" sz="2800" b="0" i="0" u="none" strike="noStrike" cap="none" dirty="0">
                <a:solidFill>
                  <a:schemeClr val="tx1">
                    <a:lumMod val="50000"/>
                  </a:schemeClr>
                </a:solidFill>
                <a:latin typeface="Arial"/>
                <a:ea typeface="Arial"/>
                <a:cs typeface="Arial"/>
                <a:sym typeface="Arial"/>
              </a:rPr>
              <a:t>. </a:t>
            </a:r>
            <a:endParaRPr sz="2800" b="0" i="0" u="none" strike="noStrike" cap="none" dirty="0">
              <a:solidFill>
                <a:schemeClr val="tx1">
                  <a:lumMod val="50000"/>
                </a:schemeClr>
              </a:solidFill>
              <a:latin typeface="Arial"/>
              <a:ea typeface="Arial"/>
              <a:cs typeface="Arial"/>
              <a:sym typeface="Arial"/>
            </a:endParaRPr>
          </a:p>
          <a:p>
            <a:pPr marL="571500" marR="0" lvl="0" indent="-457200" algn="l" rtl="0">
              <a:lnSpc>
                <a:spcPct val="115000"/>
              </a:lnSpc>
              <a:spcBef>
                <a:spcPts val="0"/>
              </a:spcBef>
              <a:spcAft>
                <a:spcPts val="0"/>
              </a:spcAft>
              <a:buClr>
                <a:srgbClr val="000000"/>
              </a:buClr>
              <a:buSzPts val="1800"/>
              <a:buFont typeface="Arial"/>
              <a:buChar char="•"/>
            </a:pPr>
            <a:r>
              <a:rPr lang="en-GB" sz="2800" b="0" i="0" u="sng" strike="noStrike" cap="none" dirty="0">
                <a:solidFill>
                  <a:schemeClr val="tx1">
                    <a:lumMod val="50000"/>
                  </a:schemeClr>
                </a:solidFill>
                <a:latin typeface="Arial"/>
                <a:ea typeface="Arial"/>
                <a:cs typeface="Arial"/>
                <a:sym typeface="Arial"/>
                <a:hlinkClick r:id="rId4">
                  <a:extLst>
                    <a:ext uri="{A12FA001-AC4F-418D-AE19-62706E023703}">
                      <ahyp:hlinkClr xmlns:ahyp="http://schemas.microsoft.com/office/drawing/2018/hyperlinkcolor" val="tx"/>
                    </a:ext>
                  </a:extLst>
                </a:hlinkClick>
              </a:rPr>
              <a:t>Black Lives Matter protesters topple statue</a:t>
            </a:r>
            <a:r>
              <a:rPr lang="en-GB" sz="2800" b="0" i="0" u="none" strike="noStrike" cap="none" dirty="0">
                <a:solidFill>
                  <a:schemeClr val="tx1">
                    <a:lumMod val="50000"/>
                  </a:schemeClr>
                </a:solidFill>
                <a:latin typeface="Arial"/>
                <a:ea typeface="Arial"/>
                <a:cs typeface="Arial"/>
                <a:sym typeface="Arial"/>
              </a:rPr>
              <a:t> </a:t>
            </a:r>
            <a:r>
              <a:rPr lang="en-GB" sz="2800" b="0" i="0" u="none" strike="noStrike" cap="none" dirty="0">
                <a:solidFill>
                  <a:schemeClr val="dk2"/>
                </a:solidFill>
                <a:latin typeface="Arial"/>
                <a:ea typeface="Arial"/>
                <a:cs typeface="Arial"/>
                <a:sym typeface="Arial"/>
              </a:rPr>
              <a:t>of Bristol slave trader Edward Colston.</a:t>
            </a:r>
            <a:endParaRPr dirty="0"/>
          </a:p>
          <a:p>
            <a:pPr marL="571500" marR="0" lvl="0" indent="-457200" algn="l" rtl="0">
              <a:lnSpc>
                <a:spcPct val="115000"/>
              </a:lnSpc>
              <a:spcBef>
                <a:spcPts val="0"/>
              </a:spcBef>
              <a:spcAft>
                <a:spcPts val="0"/>
              </a:spcAft>
              <a:buClr>
                <a:srgbClr val="000000"/>
              </a:buClr>
              <a:buSzPts val="1800"/>
              <a:buFont typeface="Arial"/>
              <a:buChar char="•"/>
            </a:pPr>
            <a:r>
              <a:rPr lang="en-GB" sz="2800" b="0" i="0" u="sng" strike="noStrike" cap="none" dirty="0">
                <a:solidFill>
                  <a:schemeClr val="tx1">
                    <a:lumMod val="50000"/>
                  </a:schemeClr>
                </a:solidFill>
                <a:latin typeface="Arial"/>
                <a:ea typeface="Arial"/>
                <a:cs typeface="Arial"/>
                <a:sym typeface="Arial"/>
                <a:hlinkClick r:id="rId5">
                  <a:extLst>
                    <a:ext uri="{A12FA001-AC4F-418D-AE19-62706E023703}">
                      <ahyp:hlinkClr xmlns:ahyp="http://schemas.microsoft.com/office/drawing/2018/hyperlinkcolor" val="tx"/>
                    </a:ext>
                  </a:extLst>
                </a:hlinkClick>
              </a:rPr>
              <a:t>University College London renames buildings</a:t>
            </a:r>
            <a:r>
              <a:rPr lang="en-GB" sz="2800" b="0" i="0" u="none" strike="noStrike" cap="none" dirty="0">
                <a:solidFill>
                  <a:schemeClr val="tx1">
                    <a:lumMod val="50000"/>
                  </a:schemeClr>
                </a:solidFill>
                <a:latin typeface="Arial"/>
                <a:ea typeface="Arial"/>
                <a:cs typeface="Arial"/>
                <a:sym typeface="Arial"/>
              </a:rPr>
              <a:t> </a:t>
            </a:r>
            <a:r>
              <a:rPr lang="en-GB" sz="2800" b="0" i="0" u="none" strike="noStrike" cap="none" dirty="0">
                <a:solidFill>
                  <a:schemeClr val="dk2"/>
                </a:solidFill>
                <a:latin typeface="Arial"/>
                <a:ea typeface="Arial"/>
                <a:cs typeface="Arial"/>
                <a:sym typeface="Arial"/>
              </a:rPr>
              <a:t>to cut links to promoters of eugenics.</a:t>
            </a:r>
            <a:endParaRPr sz="2800" b="0" i="0" u="none" strike="noStrike" cap="none" dirty="0">
              <a:solidFill>
                <a:schemeClr val="dk2"/>
              </a:solidFill>
              <a:latin typeface="Arial"/>
              <a:ea typeface="Arial"/>
              <a:cs typeface="Arial"/>
              <a:sym typeface="Arial"/>
            </a:endParaRPr>
          </a:p>
        </p:txBody>
      </p:sp>
      <p:sp>
        <p:nvSpPr>
          <p:cNvPr id="133" name="Google Shape;133;p27"/>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8"/>
          <p:cNvSpPr txBox="1">
            <a:spLocks noGrp="1"/>
          </p:cNvSpPr>
          <p:nvPr>
            <p:ph type="title"/>
          </p:nvPr>
        </p:nvSpPr>
        <p:spPr>
          <a:xfrm>
            <a:off x="98250" y="16350"/>
            <a:ext cx="8826600" cy="602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GB" sz="4800">
                <a:latin typeface="Arial"/>
                <a:ea typeface="Arial"/>
                <a:cs typeface="Arial"/>
                <a:sym typeface="Arial"/>
              </a:rPr>
              <a:t>Background</a:t>
            </a:r>
            <a:endParaRPr sz="4800">
              <a:latin typeface="Arial"/>
              <a:ea typeface="Arial"/>
              <a:cs typeface="Arial"/>
              <a:sym typeface="Arial"/>
            </a:endParaRPr>
          </a:p>
        </p:txBody>
      </p:sp>
      <p:sp>
        <p:nvSpPr>
          <p:cNvPr id="139" name="Google Shape;139;p28"/>
          <p:cNvSpPr txBox="1"/>
          <p:nvPr/>
        </p:nvSpPr>
        <p:spPr>
          <a:xfrm>
            <a:off x="399500" y="848925"/>
            <a:ext cx="8352000" cy="3965400"/>
          </a:xfrm>
          <a:prstGeom prst="rect">
            <a:avLst/>
          </a:prstGeom>
          <a:solidFill>
            <a:srgbClr val="F2F2F2"/>
          </a:solidFill>
          <a:ln>
            <a:noFill/>
          </a:ln>
        </p:spPr>
        <p:txBody>
          <a:bodyPr spcFirstLastPara="1" wrap="square" lIns="91425" tIns="91425" rIns="91425" bIns="91425" anchor="t" anchorCtr="0">
            <a:noAutofit/>
          </a:bodyPr>
          <a:lstStyle/>
          <a:p>
            <a:pPr marL="139700" marR="0" lvl="0" indent="0" algn="l" rtl="0">
              <a:lnSpc>
                <a:spcPct val="115000"/>
              </a:lnSpc>
              <a:spcBef>
                <a:spcPts val="0"/>
              </a:spcBef>
              <a:spcAft>
                <a:spcPts val="0"/>
              </a:spcAft>
              <a:buNone/>
            </a:pPr>
            <a:r>
              <a:rPr lang="en-GB" sz="2800" b="0" i="0" u="none" strike="noStrike" cap="none" dirty="0">
                <a:solidFill>
                  <a:schemeClr val="dk2"/>
                </a:solidFill>
                <a:latin typeface="Arial"/>
                <a:ea typeface="Arial"/>
                <a:cs typeface="Arial"/>
                <a:sym typeface="Arial"/>
              </a:rPr>
              <a:t>Anti-racist protests were held in cities across the UK in 2020, in solidarity with US campaigners for the </a:t>
            </a:r>
            <a:r>
              <a:rPr lang="en-GB" sz="2800" b="0" i="0" u="sng" strike="noStrike" cap="none" dirty="0">
                <a:solidFill>
                  <a:schemeClr val="tx1">
                    <a:lumMod val="50000"/>
                  </a:schemeClr>
                </a:solidFill>
                <a:latin typeface="Arial"/>
                <a:ea typeface="Arial"/>
                <a:cs typeface="Arial"/>
                <a:sym typeface="Arial"/>
                <a:hlinkClick r:id="rId3">
                  <a:extLst>
                    <a:ext uri="{A12FA001-AC4F-418D-AE19-62706E023703}">
                      <ahyp:hlinkClr xmlns:ahyp="http://schemas.microsoft.com/office/drawing/2018/hyperlinkcolor" val="tx"/>
                    </a:ext>
                  </a:extLst>
                </a:hlinkClick>
              </a:rPr>
              <a:t>Black Lives Matter Global Network</a:t>
            </a:r>
            <a:r>
              <a:rPr lang="en-GB" sz="2800" b="0" i="0" u="none" strike="noStrike" cap="none" dirty="0">
                <a:solidFill>
                  <a:srgbClr val="000000"/>
                </a:solidFill>
                <a:latin typeface="Arial"/>
                <a:ea typeface="Arial"/>
                <a:cs typeface="Arial"/>
                <a:sym typeface="Arial"/>
              </a:rPr>
              <a:t>. </a:t>
            </a:r>
            <a:r>
              <a:rPr lang="en-GB" sz="2800" b="0" i="0" u="none" strike="noStrike" cap="none" dirty="0">
                <a:solidFill>
                  <a:schemeClr val="dk2"/>
                </a:solidFill>
                <a:latin typeface="Arial"/>
                <a:ea typeface="Arial"/>
                <a:cs typeface="Arial"/>
                <a:sym typeface="Arial"/>
              </a:rPr>
              <a:t>In the same month </a:t>
            </a:r>
            <a:r>
              <a:rPr lang="en-GB" sz="2800" b="0" i="0" u="sng" strike="noStrike" cap="none" dirty="0">
                <a:solidFill>
                  <a:schemeClr val="tx1">
                    <a:lumMod val="50000"/>
                  </a:schemeClr>
                </a:solidFill>
                <a:latin typeface="Arial"/>
                <a:ea typeface="Arial"/>
                <a:cs typeface="Arial"/>
                <a:sym typeface="Arial"/>
                <a:hlinkClick r:id="rId4">
                  <a:extLst>
                    <a:ext uri="{A12FA001-AC4F-418D-AE19-62706E023703}">
                      <ahyp:hlinkClr xmlns:ahyp="http://schemas.microsoft.com/office/drawing/2018/hyperlinkcolor" val="tx"/>
                    </a:ext>
                  </a:extLst>
                </a:hlinkClick>
              </a:rPr>
              <a:t>BLM protesters toppled a statue</a:t>
            </a:r>
            <a:r>
              <a:rPr lang="en-GB" sz="2800" b="0" i="0" u="none" strike="noStrike" cap="none" dirty="0">
                <a:solidFill>
                  <a:schemeClr val="tx1">
                    <a:lumMod val="50000"/>
                  </a:schemeClr>
                </a:solidFill>
                <a:latin typeface="Arial"/>
                <a:ea typeface="Arial"/>
                <a:cs typeface="Arial"/>
                <a:sym typeface="Arial"/>
              </a:rPr>
              <a:t> </a:t>
            </a:r>
            <a:r>
              <a:rPr lang="en-GB" sz="2800" b="0" i="0" u="none" strike="noStrike" cap="none" dirty="0">
                <a:solidFill>
                  <a:schemeClr val="dk2"/>
                </a:solidFill>
                <a:latin typeface="Arial"/>
                <a:ea typeface="Arial"/>
                <a:cs typeface="Arial"/>
                <a:sym typeface="Arial"/>
              </a:rPr>
              <a:t>of Bristol slave trader Edward Colston.</a:t>
            </a:r>
            <a:endParaRPr dirty="0"/>
          </a:p>
          <a:p>
            <a:pPr marL="139700" marR="0" lvl="0" indent="0" algn="l" rtl="0">
              <a:lnSpc>
                <a:spcPct val="115000"/>
              </a:lnSpc>
              <a:spcBef>
                <a:spcPts val="0"/>
              </a:spcBef>
              <a:spcAft>
                <a:spcPts val="0"/>
              </a:spcAft>
              <a:buNone/>
            </a:pPr>
            <a:endParaRPr sz="1200" b="0" i="0" u="none" strike="noStrike" cap="none" dirty="0">
              <a:solidFill>
                <a:schemeClr val="dk2"/>
              </a:solidFill>
              <a:highlight>
                <a:srgbClr val="FFFFFF"/>
              </a:highlight>
              <a:latin typeface="Arial"/>
              <a:ea typeface="Arial"/>
              <a:cs typeface="Arial"/>
              <a:sym typeface="Arial"/>
            </a:endParaRPr>
          </a:p>
          <a:p>
            <a:pPr marL="139700" marR="0" lvl="0" indent="0" algn="l" rtl="0">
              <a:lnSpc>
                <a:spcPct val="115000"/>
              </a:lnSpc>
              <a:spcBef>
                <a:spcPts val="0"/>
              </a:spcBef>
              <a:spcAft>
                <a:spcPts val="0"/>
              </a:spcAft>
              <a:buNone/>
            </a:pPr>
            <a:r>
              <a:rPr lang="en-GB" sz="2800" b="1" i="0" u="none" strike="noStrike" cap="none" dirty="0">
                <a:solidFill>
                  <a:srgbClr val="00B050"/>
                </a:solidFill>
                <a:latin typeface="Arial"/>
                <a:ea typeface="Arial"/>
                <a:cs typeface="Arial"/>
                <a:sym typeface="Arial"/>
              </a:rPr>
              <a:t>2. Do statues of slave owners have a place in our cities? How should we remember slavery?</a:t>
            </a:r>
            <a:endParaRPr sz="2800" b="1" i="0" u="none" strike="noStrike" cap="none" dirty="0">
              <a:solidFill>
                <a:srgbClr val="00B050"/>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000"/>
              <a:buFont typeface="Arial"/>
              <a:buNone/>
            </a:pPr>
            <a:endParaRPr sz="1000" b="0" i="0" u="none" strike="noStrike" cap="none" dirty="0">
              <a:solidFill>
                <a:srgbClr val="121212"/>
              </a:solidFill>
              <a:highlight>
                <a:srgbClr val="FFE599"/>
              </a:highlight>
              <a:latin typeface="Arial"/>
              <a:ea typeface="Arial"/>
              <a:cs typeface="Arial"/>
              <a:sym typeface="Arial"/>
            </a:endParaRPr>
          </a:p>
          <a:p>
            <a:pPr marL="0" marR="0" lvl="0" indent="0" algn="l" rtl="0">
              <a:lnSpc>
                <a:spcPct val="115000"/>
              </a:lnSpc>
              <a:spcBef>
                <a:spcPts val="0"/>
              </a:spcBef>
              <a:spcAft>
                <a:spcPts val="0"/>
              </a:spcAft>
              <a:buClr>
                <a:srgbClr val="000000"/>
              </a:buClr>
              <a:buSzPts val="1800"/>
              <a:buFont typeface="Arial"/>
              <a:buNone/>
            </a:pPr>
            <a:endParaRPr sz="1800" b="1" i="1" u="none" strike="noStrike" cap="none" dirty="0">
              <a:solidFill>
                <a:srgbClr val="2A2A2A"/>
              </a:solidFill>
              <a:highlight>
                <a:srgbClr val="FFE599"/>
              </a:highlight>
              <a:latin typeface="Arial"/>
              <a:ea typeface="Arial"/>
              <a:cs typeface="Arial"/>
              <a:sym typeface="Arial"/>
            </a:endParaRPr>
          </a:p>
          <a:p>
            <a:pPr marL="0" marR="0" lvl="0" indent="0" algn="l" rtl="0">
              <a:lnSpc>
                <a:spcPct val="115000"/>
              </a:lnSpc>
              <a:spcBef>
                <a:spcPts val="0"/>
              </a:spcBef>
              <a:spcAft>
                <a:spcPts val="0"/>
              </a:spcAft>
              <a:buClr>
                <a:srgbClr val="000000"/>
              </a:buClr>
              <a:buSzPts val="1400"/>
              <a:buFont typeface="Arial"/>
              <a:buNone/>
            </a:pPr>
            <a:endParaRPr sz="1400" b="0" i="0" u="none" strike="noStrike" cap="none" dirty="0">
              <a:solidFill>
                <a:srgbClr val="2A2A2A"/>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1400"/>
              <a:buFont typeface="Arial"/>
              <a:buNone/>
            </a:pPr>
            <a:endParaRPr sz="1400" b="0" i="0" u="none" strike="noStrike" cap="none" dirty="0">
              <a:solidFill>
                <a:srgbClr val="2A2A2A"/>
              </a:solidFill>
              <a:latin typeface="Arial"/>
              <a:ea typeface="Arial"/>
              <a:cs typeface="Arial"/>
              <a:sym typeface="Arial"/>
            </a:endParaRPr>
          </a:p>
        </p:txBody>
      </p:sp>
      <p:sp>
        <p:nvSpPr>
          <p:cNvPr id="140" name="Google Shape;140;p28"/>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9"/>
          <p:cNvSpPr txBox="1">
            <a:spLocks noGrp="1"/>
          </p:cNvSpPr>
          <p:nvPr>
            <p:ph type="title"/>
          </p:nvPr>
        </p:nvSpPr>
        <p:spPr>
          <a:xfrm>
            <a:off x="98250" y="16350"/>
            <a:ext cx="8826600" cy="602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GB" sz="4800">
                <a:latin typeface="Arial"/>
                <a:ea typeface="Arial"/>
                <a:cs typeface="Arial"/>
                <a:sym typeface="Arial"/>
              </a:rPr>
              <a:t>Background to eugenics</a:t>
            </a:r>
            <a:endParaRPr/>
          </a:p>
        </p:txBody>
      </p:sp>
      <p:sp>
        <p:nvSpPr>
          <p:cNvPr id="146" name="Google Shape;146;p29"/>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8</a:t>
            </a:fld>
            <a:endParaRPr/>
          </a:p>
        </p:txBody>
      </p:sp>
      <p:sp>
        <p:nvSpPr>
          <p:cNvPr id="147" name="Google Shape;147;p29"/>
          <p:cNvSpPr txBox="1"/>
          <p:nvPr/>
        </p:nvSpPr>
        <p:spPr>
          <a:xfrm>
            <a:off x="362857" y="972457"/>
            <a:ext cx="8447314" cy="3773300"/>
          </a:xfrm>
          <a:prstGeom prst="rect">
            <a:avLst/>
          </a:prstGeom>
          <a:solidFill>
            <a:srgbClr val="F2F2F2"/>
          </a:solidFill>
          <a:ln>
            <a:noFill/>
          </a:ln>
        </p:spPr>
        <p:txBody>
          <a:bodyPr spcFirstLastPara="1" wrap="square" lIns="91425" tIns="45700" rIns="91425" bIns="45700" anchor="t" anchorCtr="0">
            <a:spAutoFit/>
          </a:bodyPr>
          <a:lstStyle/>
          <a:p>
            <a:pPr marL="139700" marR="0" lvl="0" indent="0" algn="l" rtl="0">
              <a:lnSpc>
                <a:spcPct val="115000"/>
              </a:lnSpc>
              <a:spcBef>
                <a:spcPts val="0"/>
              </a:spcBef>
              <a:spcAft>
                <a:spcPts val="0"/>
              </a:spcAft>
              <a:buNone/>
            </a:pPr>
            <a:r>
              <a:rPr lang="en-GB" sz="2800" b="0" i="0" u="none" strike="noStrike" cap="none" dirty="0">
                <a:solidFill>
                  <a:schemeClr val="dk2"/>
                </a:solidFill>
                <a:latin typeface="Arial"/>
                <a:ea typeface="Arial"/>
                <a:cs typeface="Arial"/>
                <a:sym typeface="Arial"/>
              </a:rPr>
              <a:t>In 1865 Francis Galton tried to use his science of biostatistics to prove that Africans were intellectually inferior. This theory served to found eugenics. </a:t>
            </a:r>
            <a:r>
              <a:rPr lang="en-GB" sz="2800" b="0" i="0" u="sng" strike="noStrike" cap="none" dirty="0">
                <a:solidFill>
                  <a:schemeClr val="tx1">
                    <a:lumMod val="50000"/>
                  </a:schemeClr>
                </a:solidFill>
                <a:latin typeface="Arial"/>
                <a:ea typeface="Arial"/>
                <a:cs typeface="Arial"/>
                <a:sym typeface="Arial"/>
                <a:hlinkClick r:id="rId3">
                  <a:extLst>
                    <a:ext uri="{A12FA001-AC4F-418D-AE19-62706E023703}">
                      <ahyp:hlinkClr xmlns:ahyp="http://schemas.microsoft.com/office/drawing/2018/hyperlinkcolor" val="tx"/>
                    </a:ext>
                  </a:extLst>
                </a:hlinkClick>
              </a:rPr>
              <a:t>Superior, by Angela Saini,</a:t>
            </a:r>
            <a:r>
              <a:rPr lang="en-GB" sz="2800" b="0" i="0" u="none" strike="noStrike" cap="none" dirty="0">
                <a:solidFill>
                  <a:schemeClr val="tx1">
                    <a:lumMod val="50000"/>
                  </a:schemeClr>
                </a:solidFill>
                <a:latin typeface="Arial"/>
                <a:ea typeface="Arial"/>
                <a:cs typeface="Arial"/>
                <a:sym typeface="Arial"/>
              </a:rPr>
              <a:t> </a:t>
            </a:r>
            <a:r>
              <a:rPr lang="en-GB" sz="2800" b="0" i="0" u="none" strike="noStrike" cap="none" dirty="0">
                <a:solidFill>
                  <a:schemeClr val="dk2"/>
                </a:solidFill>
                <a:latin typeface="Arial"/>
                <a:ea typeface="Arial"/>
                <a:cs typeface="Arial"/>
                <a:sym typeface="Arial"/>
              </a:rPr>
              <a:t>outlines how Galton's ideas have persisted into the 21st century. </a:t>
            </a:r>
            <a:endParaRPr dirty="0"/>
          </a:p>
          <a:p>
            <a:pPr marL="139700" marR="0" lvl="0" indent="0" algn="l" rtl="0">
              <a:lnSpc>
                <a:spcPct val="115000"/>
              </a:lnSpc>
              <a:spcBef>
                <a:spcPts val="0"/>
              </a:spcBef>
              <a:spcAft>
                <a:spcPts val="0"/>
              </a:spcAft>
              <a:buNone/>
            </a:pPr>
            <a:endParaRPr sz="1200" b="0" i="0" u="none" strike="noStrike" cap="none" dirty="0">
              <a:solidFill>
                <a:srgbClr val="F2F2F2"/>
              </a:solidFill>
              <a:highlight>
                <a:srgbClr val="FFFFFF"/>
              </a:highlight>
              <a:latin typeface="Arial"/>
              <a:ea typeface="Arial"/>
              <a:cs typeface="Arial"/>
              <a:sym typeface="Arial"/>
            </a:endParaRPr>
          </a:p>
          <a:p>
            <a:pPr marL="139700" marR="0" lvl="0" indent="0" algn="l" rtl="0">
              <a:lnSpc>
                <a:spcPct val="115000"/>
              </a:lnSpc>
              <a:spcBef>
                <a:spcPts val="0"/>
              </a:spcBef>
              <a:spcAft>
                <a:spcPts val="0"/>
              </a:spcAft>
              <a:buNone/>
            </a:pPr>
            <a:r>
              <a:rPr lang="en-GB" sz="2800" b="0" i="0" u="none" strike="noStrike" cap="none" dirty="0">
                <a:solidFill>
                  <a:schemeClr val="dk2"/>
                </a:solidFill>
                <a:latin typeface="Arial"/>
                <a:ea typeface="Arial"/>
                <a:cs typeface="Arial"/>
                <a:sym typeface="Arial"/>
              </a:rPr>
              <a:t>In 2020 </a:t>
            </a:r>
            <a:r>
              <a:rPr lang="en-GB" sz="2800" b="0" i="0" u="sng" strike="noStrike" cap="none" dirty="0">
                <a:solidFill>
                  <a:schemeClr val="tx1">
                    <a:lumMod val="50000"/>
                  </a:schemeClr>
                </a:solidFill>
                <a:latin typeface="Arial"/>
                <a:ea typeface="Arial"/>
                <a:cs typeface="Arial"/>
                <a:sym typeface="Arial"/>
                <a:hlinkClick r:id="rId4">
                  <a:extLst>
                    <a:ext uri="{A12FA001-AC4F-418D-AE19-62706E023703}">
                      <ahyp:hlinkClr xmlns:ahyp="http://schemas.microsoft.com/office/drawing/2018/hyperlinkcolor" val="tx"/>
                    </a:ext>
                  </a:extLst>
                </a:hlinkClick>
              </a:rPr>
              <a:t>University College London renamed buildings</a:t>
            </a:r>
            <a:r>
              <a:rPr lang="en-GB" sz="2800" b="0" i="0" u="none" strike="noStrike" cap="none" dirty="0">
                <a:solidFill>
                  <a:schemeClr val="tx1">
                    <a:lumMod val="50000"/>
                  </a:schemeClr>
                </a:solidFill>
                <a:latin typeface="Arial"/>
                <a:ea typeface="Arial"/>
                <a:cs typeface="Arial"/>
                <a:sym typeface="Arial"/>
              </a:rPr>
              <a:t> </a:t>
            </a:r>
            <a:r>
              <a:rPr lang="en-GB" sz="2800" b="0" i="0" u="none" strike="noStrike" cap="none" dirty="0">
                <a:solidFill>
                  <a:schemeClr val="dk2"/>
                </a:solidFill>
                <a:latin typeface="Arial"/>
                <a:ea typeface="Arial"/>
                <a:cs typeface="Arial"/>
                <a:sym typeface="Arial"/>
              </a:rPr>
              <a:t>to cut links to promoters of eugenics</a:t>
            </a:r>
            <a:r>
              <a:rPr lang="en-GB" sz="2800" b="0" i="0" u="none" strike="noStrike" cap="none" dirty="0">
                <a:solidFill>
                  <a:schemeClr val="lt2"/>
                </a:solidFill>
                <a:latin typeface="Arial"/>
                <a:ea typeface="Arial"/>
                <a:cs typeface="Arial"/>
                <a:sym typeface="Arial"/>
              </a:rPr>
              <a:t>.</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30"/>
          <p:cNvSpPr txBox="1">
            <a:spLocks noGrp="1"/>
          </p:cNvSpPr>
          <p:nvPr>
            <p:ph type="title"/>
          </p:nvPr>
        </p:nvSpPr>
        <p:spPr>
          <a:xfrm>
            <a:off x="98250" y="16350"/>
            <a:ext cx="8826600" cy="602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GB" sz="4800" dirty="0">
                <a:latin typeface="Arial"/>
                <a:ea typeface="Arial"/>
                <a:cs typeface="Arial"/>
                <a:sym typeface="Arial"/>
              </a:rPr>
              <a:t>Next research question</a:t>
            </a:r>
            <a:endParaRPr dirty="0"/>
          </a:p>
        </p:txBody>
      </p:sp>
      <p:sp>
        <p:nvSpPr>
          <p:cNvPr id="153" name="Google Shape;153;p30"/>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9</a:t>
            </a:fld>
            <a:endParaRPr/>
          </a:p>
        </p:txBody>
      </p:sp>
      <p:sp>
        <p:nvSpPr>
          <p:cNvPr id="154" name="Google Shape;154;p30"/>
          <p:cNvSpPr txBox="1"/>
          <p:nvPr/>
        </p:nvSpPr>
        <p:spPr>
          <a:xfrm>
            <a:off x="304800" y="1045029"/>
            <a:ext cx="8218740" cy="2074374"/>
          </a:xfrm>
          <a:prstGeom prst="rect">
            <a:avLst/>
          </a:prstGeom>
          <a:solidFill>
            <a:srgbClr val="F2F2F2"/>
          </a:solidFill>
          <a:ln>
            <a:noFill/>
          </a:ln>
        </p:spPr>
        <p:txBody>
          <a:bodyPr spcFirstLastPara="1" wrap="square" lIns="91425" tIns="45700" rIns="91425" bIns="45700" anchor="t" anchorCtr="0">
            <a:spAutoFit/>
          </a:bodyPr>
          <a:lstStyle/>
          <a:p>
            <a:pPr marL="139700" marR="0" lvl="0" indent="0" algn="l" rtl="0">
              <a:lnSpc>
                <a:spcPct val="115000"/>
              </a:lnSpc>
              <a:spcBef>
                <a:spcPts val="0"/>
              </a:spcBef>
              <a:spcAft>
                <a:spcPts val="0"/>
              </a:spcAft>
              <a:buNone/>
            </a:pPr>
            <a:r>
              <a:rPr lang="en-GB" sz="2800" b="1" i="0" u="none" strike="noStrike" cap="none" dirty="0">
                <a:solidFill>
                  <a:srgbClr val="00B050"/>
                </a:solidFill>
                <a:latin typeface="Arial"/>
                <a:ea typeface="Arial"/>
                <a:cs typeface="Arial"/>
                <a:sym typeface="Arial"/>
              </a:rPr>
              <a:t>3. Do buildings named after eugenicists have a place in our universities? How should we remember </a:t>
            </a:r>
            <a:r>
              <a:rPr lang="en-GB" sz="2800" b="1" i="0" u="sng" strike="noStrike" cap="none" dirty="0">
                <a:solidFill>
                  <a:schemeClr val="tx1">
                    <a:lumMod val="50000"/>
                  </a:schemeClr>
                </a:solidFill>
                <a:latin typeface="Arial"/>
                <a:ea typeface="Arial"/>
                <a:cs typeface="Arial"/>
                <a:sym typeface="Arial"/>
                <a:hlinkClick r:id="rId3">
                  <a:extLst>
                    <a:ext uri="{A12FA001-AC4F-418D-AE19-62706E023703}">
                      <ahyp:hlinkClr xmlns:ahyp="http://schemas.microsoft.com/office/drawing/2018/hyperlinkcolor" val="tx"/>
                    </a:ext>
                  </a:extLst>
                </a:hlinkClick>
              </a:rPr>
              <a:t>scientific racism</a:t>
            </a:r>
            <a:r>
              <a:rPr lang="en-GB" sz="2800" b="1" i="0" u="none" strike="noStrike" cap="none" dirty="0">
                <a:solidFill>
                  <a:srgbClr val="00B050"/>
                </a:solidFill>
                <a:latin typeface="Arial"/>
                <a:ea typeface="Arial"/>
                <a:cs typeface="Arial"/>
                <a:sym typeface="Arial"/>
              </a:rPr>
              <a:t>?</a:t>
            </a:r>
            <a:endParaRPr dirty="0"/>
          </a:p>
          <a:p>
            <a:pPr marL="139700" marR="0" lvl="0" indent="0" algn="l" rtl="0">
              <a:lnSpc>
                <a:spcPct val="115000"/>
              </a:lnSpc>
              <a:spcBef>
                <a:spcPts val="0"/>
              </a:spcBef>
              <a:spcAft>
                <a:spcPts val="0"/>
              </a:spcAft>
              <a:buNone/>
            </a:pPr>
            <a:endParaRPr sz="2800" b="1" i="1" u="none" strike="noStrike" cap="none" dirty="0">
              <a:solidFill>
                <a:srgbClr val="2A2A2A"/>
              </a:solidFill>
              <a:highlight>
                <a:srgbClr val="FFE599"/>
              </a:highlight>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1931</Words>
  <Application>Microsoft Office PowerPoint</Application>
  <PresentationFormat>On-screen Show (16:9)</PresentationFormat>
  <Paragraphs>158</Paragraphs>
  <Slides>29</Slides>
  <Notes>28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29</vt:i4>
      </vt:variant>
    </vt:vector>
  </HeadingPairs>
  <TitlesOfParts>
    <vt:vector size="35" baseType="lpstr">
      <vt:lpstr>Roboto</vt:lpstr>
      <vt:lpstr>Arial</vt:lpstr>
      <vt:lpstr>Arial</vt:lpstr>
      <vt:lpstr>Times New Roman</vt:lpstr>
      <vt:lpstr>Simple Light</vt:lpstr>
      <vt:lpstr>Material</vt:lpstr>
      <vt:lpstr>Argumentation       </vt:lpstr>
      <vt:lpstr>Resource developed by  Sue Robbins S.Robbins@sussex.ac.uk        Some of the hyperlinks in this activity take you to the University of Sussex Skills Hub</vt:lpstr>
      <vt:lpstr>Position/Argument</vt:lpstr>
      <vt:lpstr>Worksheet</vt:lpstr>
      <vt:lpstr>Content warning</vt:lpstr>
      <vt:lpstr>Research Questions (in green)</vt:lpstr>
      <vt:lpstr>Background</vt:lpstr>
      <vt:lpstr>Background to eugenics</vt:lpstr>
      <vt:lpstr>Next research question</vt:lpstr>
      <vt:lpstr>The topic of eugenics</vt:lpstr>
      <vt:lpstr>The topic of eugenics cont.</vt:lpstr>
      <vt:lpstr>Think of some examples</vt:lpstr>
      <vt:lpstr>Is it possible to argue for eugenics?</vt:lpstr>
      <vt:lpstr>Considering alternative views</vt:lpstr>
      <vt:lpstr>Alternative views cont.</vt:lpstr>
      <vt:lpstr>Research question</vt:lpstr>
      <vt:lpstr>What is your position on the topic?</vt:lpstr>
      <vt:lpstr>Research question</vt:lpstr>
      <vt:lpstr>Read and evaluate </vt:lpstr>
      <vt:lpstr>What is your purpose in reading?</vt:lpstr>
      <vt:lpstr>Make a claim about eugenics</vt:lpstr>
      <vt:lpstr>Making a claim</vt:lpstr>
      <vt:lpstr>Watch the video</vt:lpstr>
      <vt:lpstr>  Arts &amp; Humanities - ‘White trash’ (socio-economic group)  </vt:lpstr>
      <vt:lpstr>  Social Sciences - Genocide (minority group) </vt:lpstr>
      <vt:lpstr>  Psychology - Measuring IQ (intellectually inferior groups) </vt:lpstr>
      <vt:lpstr>  Business - Consumer Eugenics (designing ‘the best’ baby)  </vt:lpstr>
      <vt:lpstr>See also...</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Argumentation</dc:title>
  <dc:creator>Susan Robbins</dc:creator>
  <cp:lastModifiedBy>Jason Truscott</cp:lastModifiedBy>
  <cp:revision>22</cp:revision>
  <dcterms:modified xsi:type="dcterms:W3CDTF">2022-11-18T18:18:05Z</dcterms:modified>
</cp:coreProperties>
</file>