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6"/>
  </p:notesMasterIdLst>
  <p:sldIdLst>
    <p:sldId id="270" r:id="rId3"/>
    <p:sldId id="602" r:id="rId4"/>
    <p:sldId id="600" r:id="rId5"/>
    <p:sldId id="273" r:id="rId6"/>
    <p:sldId id="274" r:id="rId7"/>
    <p:sldId id="275" r:id="rId8"/>
    <p:sldId id="278" r:id="rId9"/>
    <p:sldId id="276" r:id="rId10"/>
    <p:sldId id="277" r:id="rId11"/>
    <p:sldId id="279" r:id="rId12"/>
    <p:sldId id="280" r:id="rId13"/>
    <p:sldId id="601"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6747" autoAdjust="0"/>
  </p:normalViewPr>
  <p:slideViewPr>
    <p:cSldViewPr snapToGrid="0">
      <p:cViewPr varScale="1">
        <p:scale>
          <a:sx n="88" d="100"/>
          <a:sy n="88" d="100"/>
        </p:scale>
        <p:origin x="1332" y="54"/>
      </p:cViewPr>
      <p:guideLst/>
    </p:cSldViewPr>
  </p:slideViewPr>
  <p:notesTextViewPr>
    <p:cViewPr>
      <p:scale>
        <a:sx n="1" d="1"/>
        <a:sy n="1" d="1"/>
      </p:scale>
      <p:origin x="0" y="-186"/>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35C69-4DAD-4F68-B3F1-5F2ABE890837}"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n-GB"/>
        </a:p>
      </dgm:t>
    </dgm:pt>
    <dgm:pt modelId="{C4D591E7-C8B2-4A7C-B541-B79D15DD9558}">
      <dgm:prSet phldrT="[Text]"/>
      <dgm:spPr/>
      <dgm:t>
        <a:bodyPr/>
        <a:lstStyle/>
        <a:p>
          <a:pPr>
            <a:buClrTx/>
            <a:buSzPct val="100000"/>
            <a:buFont typeface="Wingdings" pitchFamily="2" charset="2"/>
            <a:buChar char="§"/>
          </a:pPr>
          <a:r>
            <a:rPr kumimoji="0" lang="en-GB" b="1" i="0" u="none" strike="noStrike" cap="none" spc="0" normalizeH="0" baseline="0" noProof="0">
              <a:ln/>
              <a:effectLst/>
              <a:uLnTx/>
              <a:uFillTx/>
              <a:latin typeface="+mn-lt"/>
              <a:ea typeface="+mn-ea"/>
              <a:cs typeface="+mn-cs"/>
            </a:rPr>
            <a:t>Systematic understanding </a:t>
          </a:r>
          <a:r>
            <a:rPr kumimoji="0" lang="en-GB" b="0" i="0" u="none" strike="noStrike" cap="none" spc="0" normalizeH="0" baseline="0" noProof="0">
              <a:ln/>
              <a:effectLst/>
              <a:uLnTx/>
              <a:uFillTx/>
              <a:latin typeface="+mn-lt"/>
              <a:ea typeface="+mn-ea"/>
              <a:cs typeface="+mn-cs"/>
            </a:rPr>
            <a:t>of key aspects…</a:t>
          </a:r>
          <a:r>
            <a:rPr kumimoji="0" lang="en-GB" b="1" i="0" u="none" strike="noStrike" cap="none" spc="0" normalizeH="0" baseline="0" noProof="0">
              <a:ln/>
              <a:effectLst/>
              <a:uLnTx/>
              <a:uFillTx/>
              <a:latin typeface="+mn-lt"/>
              <a:ea typeface="+mn-ea"/>
              <a:cs typeface="+mn-cs"/>
            </a:rPr>
            <a:t>coherent and detailed</a:t>
          </a:r>
          <a:r>
            <a:rPr kumimoji="0" lang="en-GB" b="0" i="0" u="none" strike="noStrike" cap="none" spc="0" normalizeH="0" baseline="0" noProof="0">
              <a:ln/>
              <a:effectLst/>
              <a:uLnTx/>
              <a:uFillTx/>
              <a:latin typeface="+mn-lt"/>
              <a:ea typeface="+mn-ea"/>
              <a:cs typeface="+mn-cs"/>
            </a:rPr>
            <a:t> </a:t>
          </a:r>
          <a:r>
            <a:rPr kumimoji="0" lang="en-GB" b="1" i="0" u="none" strike="noStrike" cap="none" spc="0" normalizeH="0" baseline="0" noProof="0">
              <a:ln/>
              <a:effectLst/>
              <a:uLnTx/>
              <a:uFillTx/>
              <a:latin typeface="+mn-lt"/>
              <a:ea typeface="+mn-ea"/>
              <a:cs typeface="+mn-cs"/>
            </a:rPr>
            <a:t>knowledge</a:t>
          </a:r>
          <a:r>
            <a:rPr kumimoji="0" lang="en-GB" b="0" i="0" u="none" strike="noStrike" cap="none" spc="0" normalizeH="0" baseline="0" noProof="0">
              <a:ln/>
              <a:effectLst/>
              <a:uLnTx/>
              <a:uFillTx/>
              <a:latin typeface="+mn-lt"/>
              <a:ea typeface="+mn-ea"/>
              <a:cs typeface="+mn-cs"/>
            </a:rPr>
            <a:t>, at least some of which is at the forefront…of the discipline</a:t>
          </a:r>
          <a:endParaRPr lang="en-GB"/>
        </a:p>
      </dgm:t>
    </dgm:pt>
    <dgm:pt modelId="{6ED647B9-DA1D-4CFA-B8FD-9354D2EA7DA2}" type="parTrans" cxnId="{DC586839-40FB-40CC-A740-D7544DCC78F7}">
      <dgm:prSet/>
      <dgm:spPr/>
      <dgm:t>
        <a:bodyPr/>
        <a:lstStyle/>
        <a:p>
          <a:endParaRPr lang="en-GB"/>
        </a:p>
      </dgm:t>
    </dgm:pt>
    <dgm:pt modelId="{C7DF53A4-FF87-4B68-9825-6AE83CD36A00}" type="sibTrans" cxnId="{DC586839-40FB-40CC-A740-D7544DCC78F7}">
      <dgm:prSet/>
      <dgm:spPr/>
      <dgm:t>
        <a:bodyPr/>
        <a:lstStyle/>
        <a:p>
          <a:endParaRPr lang="en-GB"/>
        </a:p>
      </dgm:t>
    </dgm:pt>
    <dgm:pt modelId="{A79A7624-C64D-4C4C-9C4A-9EC220225F5D}">
      <dgm:prSet phldrT="[Text]"/>
      <dgm:spPr/>
      <dgm:t>
        <a:bodyPr/>
        <a:lstStyle/>
        <a:p>
          <a:pPr>
            <a:buClrTx/>
            <a:buSzPct val="100000"/>
            <a:buFont typeface="Wingdings" pitchFamily="2" charset="2"/>
            <a:buChar char="§"/>
          </a:pPr>
          <a:r>
            <a:rPr kumimoji="0" lang="en-GB" b="0" i="0" u="none" strike="noStrike" cap="none" spc="0" normalizeH="0" baseline="0" noProof="0">
              <a:ln/>
              <a:effectLst/>
              <a:uLnTx/>
              <a:uFillTx/>
              <a:latin typeface="+mn-lt"/>
              <a:ea typeface="+mn-ea"/>
              <a:cs typeface="+mn-cs"/>
            </a:rPr>
            <a:t>Ability to deploy </a:t>
          </a:r>
          <a:r>
            <a:rPr kumimoji="0" lang="en-GB" b="1" i="0" u="none" strike="noStrike" cap="none" spc="0" normalizeH="0" baseline="0" noProof="0">
              <a:ln/>
              <a:effectLst/>
              <a:uLnTx/>
              <a:uFillTx/>
              <a:latin typeface="+mn-lt"/>
              <a:ea typeface="+mn-ea"/>
              <a:cs typeface="+mn-cs"/>
            </a:rPr>
            <a:t>established techniques of analysis and enquiry</a:t>
          </a:r>
          <a:r>
            <a:rPr kumimoji="0" lang="en-GB" b="0" i="0" u="none" strike="noStrike" cap="none" spc="0" normalizeH="0" baseline="0" noProof="0">
              <a:ln/>
              <a:effectLst/>
              <a:uLnTx/>
              <a:uFillTx/>
              <a:latin typeface="+mn-lt"/>
              <a:ea typeface="+mn-ea"/>
              <a:cs typeface="+mn-cs"/>
            </a:rPr>
            <a:t> within the discipline</a:t>
          </a:r>
          <a:endParaRPr lang="en-GB"/>
        </a:p>
      </dgm:t>
    </dgm:pt>
    <dgm:pt modelId="{CCFBF155-D174-4B9D-ACBA-968567C94A79}" type="parTrans" cxnId="{1D9C32C3-81E5-43D1-B08C-0A1291CE2F27}">
      <dgm:prSet/>
      <dgm:spPr/>
      <dgm:t>
        <a:bodyPr/>
        <a:lstStyle/>
        <a:p>
          <a:endParaRPr lang="en-GB"/>
        </a:p>
      </dgm:t>
    </dgm:pt>
    <dgm:pt modelId="{C5ABCB0C-0654-43AB-94B5-5F82D7528822}" type="sibTrans" cxnId="{1D9C32C3-81E5-43D1-B08C-0A1291CE2F27}">
      <dgm:prSet/>
      <dgm:spPr/>
      <dgm:t>
        <a:bodyPr/>
        <a:lstStyle/>
        <a:p>
          <a:endParaRPr lang="en-GB"/>
        </a:p>
      </dgm:t>
    </dgm:pt>
    <dgm:pt modelId="{58220EF5-1E8C-4F9A-BFE9-C0063A44AB0E}">
      <dgm:prSet phldrT="[Text]"/>
      <dgm:spPr/>
      <dgm:t>
        <a:bodyPr/>
        <a:lstStyle/>
        <a:p>
          <a:pPr>
            <a:buClrTx/>
            <a:buSzPct val="100000"/>
            <a:buFont typeface="Wingdings" pitchFamily="2" charset="2"/>
            <a:buChar char="§"/>
          </a:pPr>
          <a:r>
            <a:rPr kumimoji="0" lang="en-GB" b="1" i="0" u="none" strike="noStrike" cap="none" spc="0" normalizeH="0" baseline="0" noProof="0">
              <a:ln/>
              <a:effectLst/>
              <a:uLnTx/>
              <a:uFillTx/>
              <a:latin typeface="+mn-lt"/>
              <a:ea typeface="+mn-ea"/>
              <a:cs typeface="+mn-cs"/>
            </a:rPr>
            <a:t>Devise and sustain arguments and/or solve problems</a:t>
          </a:r>
          <a:r>
            <a:rPr kumimoji="0" lang="en-GB" b="0" i="0" u="none" strike="noStrike" cap="none" spc="0" normalizeH="0" baseline="0" noProof="0">
              <a:ln/>
              <a:effectLst/>
              <a:uLnTx/>
              <a:uFillTx/>
              <a:latin typeface="+mn-lt"/>
              <a:ea typeface="+mn-ea"/>
              <a:cs typeface="+mn-cs"/>
            </a:rPr>
            <a:t>, some of which are at the forefront of the discipline.</a:t>
          </a:r>
          <a:endParaRPr lang="en-GB" dirty="0"/>
        </a:p>
      </dgm:t>
    </dgm:pt>
    <dgm:pt modelId="{02259B89-41A8-4BD4-AEE2-21B910955DC3}" type="parTrans" cxnId="{B9FDB492-2C7C-4A92-9620-2C713C5411B0}">
      <dgm:prSet/>
      <dgm:spPr/>
      <dgm:t>
        <a:bodyPr/>
        <a:lstStyle/>
        <a:p>
          <a:endParaRPr lang="en-GB"/>
        </a:p>
      </dgm:t>
    </dgm:pt>
    <dgm:pt modelId="{0D822A88-CC31-4B21-BACB-DF13D7AC8415}" type="sibTrans" cxnId="{B9FDB492-2C7C-4A92-9620-2C713C5411B0}">
      <dgm:prSet/>
      <dgm:spPr/>
      <dgm:t>
        <a:bodyPr/>
        <a:lstStyle/>
        <a:p>
          <a:endParaRPr lang="en-GB"/>
        </a:p>
      </dgm:t>
    </dgm:pt>
    <dgm:pt modelId="{DB1A9FF8-0EF8-4F4B-B995-B3C50B448344}">
      <dgm:prSet/>
      <dgm:spPr/>
      <dgm:t>
        <a:bodyPr/>
        <a:lstStyle/>
        <a:p>
          <a:r>
            <a:rPr kumimoji="0" lang="en-GB" b="1" i="0" u="none" strike="noStrike" cap="none" spc="0" normalizeH="0" baseline="0" noProof="0">
              <a:ln/>
              <a:effectLst/>
              <a:uLnTx/>
              <a:uFillTx/>
              <a:latin typeface="+mn-lt"/>
              <a:ea typeface="+mn-ea"/>
              <a:cs typeface="+mn-cs"/>
            </a:rPr>
            <a:t>Communicate</a:t>
          </a:r>
          <a:r>
            <a:rPr kumimoji="0" lang="en-GB" b="0" i="0" u="none" strike="noStrike" cap="none" spc="0" normalizeH="0" baseline="0" noProof="0">
              <a:ln/>
              <a:effectLst/>
              <a:uLnTx/>
              <a:uFillTx/>
              <a:latin typeface="+mn-lt"/>
              <a:ea typeface="+mn-ea"/>
              <a:cs typeface="+mn-cs"/>
            </a:rPr>
            <a:t> information, ideas, problems and solutions to both specialist and non-specialist audiences</a:t>
          </a:r>
        </a:p>
      </dgm:t>
    </dgm:pt>
    <dgm:pt modelId="{0D96CE2A-E19D-4FB0-B23A-0E1A025009AD}" type="parTrans" cxnId="{CC9A8780-A7FE-4F1B-9DF5-4171F5426A6A}">
      <dgm:prSet/>
      <dgm:spPr/>
      <dgm:t>
        <a:bodyPr/>
        <a:lstStyle/>
        <a:p>
          <a:endParaRPr lang="en-GB"/>
        </a:p>
      </dgm:t>
    </dgm:pt>
    <dgm:pt modelId="{70B38EC0-05E1-46DC-A771-142AAE573AAF}" type="sibTrans" cxnId="{CC9A8780-A7FE-4F1B-9DF5-4171F5426A6A}">
      <dgm:prSet/>
      <dgm:spPr/>
      <dgm:t>
        <a:bodyPr/>
        <a:lstStyle/>
        <a:p>
          <a:endParaRPr lang="en-GB"/>
        </a:p>
      </dgm:t>
    </dgm:pt>
    <dgm:pt modelId="{72A680F7-BC13-4661-B698-172817DFA251}">
      <dgm:prSet/>
      <dgm:spPr/>
      <dgm:t>
        <a:bodyPr/>
        <a:lstStyle/>
        <a:p>
          <a:r>
            <a:rPr kumimoji="0" lang="en-GB" b="1" i="0" u="none" strike="noStrike" cap="none" spc="0" normalizeH="0" baseline="0" noProof="0" dirty="0">
              <a:ln/>
              <a:effectLst/>
              <a:uLnTx/>
              <a:uFillTx/>
              <a:latin typeface="+mn-lt"/>
              <a:ea typeface="+mn-ea"/>
              <a:cs typeface="+mn-cs"/>
            </a:rPr>
            <a:t>Critically evaluate</a:t>
          </a:r>
          <a:r>
            <a:rPr kumimoji="0" lang="en-GB" b="0" i="0" u="none" strike="noStrike" cap="none" spc="0" normalizeH="0" baseline="0" noProof="0" dirty="0">
              <a:ln/>
              <a:effectLst/>
              <a:uLnTx/>
              <a:uFillTx/>
              <a:latin typeface="+mn-lt"/>
              <a:ea typeface="+mn-ea"/>
              <a:cs typeface="+mn-cs"/>
            </a:rPr>
            <a:t> arguments…and data…to make judgements and frame questions to achieve a solution – or range of solutions – to a problem.</a:t>
          </a:r>
        </a:p>
      </dgm:t>
    </dgm:pt>
    <dgm:pt modelId="{FC250AEB-B697-4D9B-A4C6-65CDB41E80DA}" type="parTrans" cxnId="{E4372E1D-B84C-4949-9563-F61AAE900564}">
      <dgm:prSet/>
      <dgm:spPr/>
      <dgm:t>
        <a:bodyPr/>
        <a:lstStyle/>
        <a:p>
          <a:endParaRPr lang="en-GB"/>
        </a:p>
      </dgm:t>
    </dgm:pt>
    <dgm:pt modelId="{67B3D5B9-34A8-48B3-9DD1-BD57D4503709}" type="sibTrans" cxnId="{E4372E1D-B84C-4949-9563-F61AAE900564}">
      <dgm:prSet/>
      <dgm:spPr/>
      <dgm:t>
        <a:bodyPr/>
        <a:lstStyle/>
        <a:p>
          <a:endParaRPr lang="en-GB"/>
        </a:p>
      </dgm:t>
    </dgm:pt>
    <dgm:pt modelId="{6C4E883D-8484-45EA-9538-22D0C7C44FC7}" type="pres">
      <dgm:prSet presAssocID="{21C35C69-4DAD-4F68-B3F1-5F2ABE890837}" presName="linear" presStyleCnt="0">
        <dgm:presLayoutVars>
          <dgm:dir/>
          <dgm:resizeHandles val="exact"/>
        </dgm:presLayoutVars>
      </dgm:prSet>
      <dgm:spPr/>
    </dgm:pt>
    <dgm:pt modelId="{67536032-FD11-49F6-8B0E-498355E886DF}" type="pres">
      <dgm:prSet presAssocID="{C4D591E7-C8B2-4A7C-B541-B79D15DD9558}" presName="comp" presStyleCnt="0"/>
      <dgm:spPr/>
    </dgm:pt>
    <dgm:pt modelId="{D5332EA2-0278-467B-8044-FB56D182073C}" type="pres">
      <dgm:prSet presAssocID="{C4D591E7-C8B2-4A7C-B541-B79D15DD9558}" presName="box" presStyleLbl="node1" presStyleIdx="0" presStyleCnt="5"/>
      <dgm:spPr/>
    </dgm:pt>
    <dgm:pt modelId="{D5DA96DC-817B-46B8-8EDE-6B877BC83B81}" type="pres">
      <dgm:prSet presAssocID="{C4D591E7-C8B2-4A7C-B541-B79D15DD9558}" presName="img" presStyleLbl="fgImgPlace1" presStyleIdx="0" presStyleCnt="5" custScaleX="4085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07855271-26E7-4828-B9EA-2191558904F3}" type="pres">
      <dgm:prSet presAssocID="{C4D591E7-C8B2-4A7C-B541-B79D15DD9558}" presName="text" presStyleLbl="node1" presStyleIdx="0" presStyleCnt="5">
        <dgm:presLayoutVars>
          <dgm:bulletEnabled val="1"/>
        </dgm:presLayoutVars>
      </dgm:prSet>
      <dgm:spPr/>
    </dgm:pt>
    <dgm:pt modelId="{D125937F-3F20-4918-8A36-A7A2EB2611B2}" type="pres">
      <dgm:prSet presAssocID="{C7DF53A4-FF87-4B68-9825-6AE83CD36A00}" presName="spacer" presStyleCnt="0"/>
      <dgm:spPr/>
    </dgm:pt>
    <dgm:pt modelId="{F9974BC3-9200-401F-AB3B-427438D2FB84}" type="pres">
      <dgm:prSet presAssocID="{A79A7624-C64D-4C4C-9C4A-9EC220225F5D}" presName="comp" presStyleCnt="0"/>
      <dgm:spPr/>
    </dgm:pt>
    <dgm:pt modelId="{02332F49-3539-4F9A-A1EE-58BD3D316AD2}" type="pres">
      <dgm:prSet presAssocID="{A79A7624-C64D-4C4C-9C4A-9EC220225F5D}" presName="box" presStyleLbl="node1" presStyleIdx="1" presStyleCnt="5"/>
      <dgm:spPr/>
    </dgm:pt>
    <dgm:pt modelId="{C9B274A3-1CDE-415D-A622-AC89FE02086A}" type="pres">
      <dgm:prSet presAssocID="{A79A7624-C64D-4C4C-9C4A-9EC220225F5D}" presName="img" presStyleLbl="fgImgPlace1" presStyleIdx="1" presStyleCnt="5" custScaleX="39750" custScaleY="9091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gnifying glass"/>
        </a:ext>
      </dgm:extLst>
    </dgm:pt>
    <dgm:pt modelId="{4CC823E1-7185-4FBD-BC95-B740F8F7C3AD}" type="pres">
      <dgm:prSet presAssocID="{A79A7624-C64D-4C4C-9C4A-9EC220225F5D}" presName="text" presStyleLbl="node1" presStyleIdx="1" presStyleCnt="5">
        <dgm:presLayoutVars>
          <dgm:bulletEnabled val="1"/>
        </dgm:presLayoutVars>
      </dgm:prSet>
      <dgm:spPr/>
    </dgm:pt>
    <dgm:pt modelId="{F710F31B-28FA-476A-BA23-C5653B215545}" type="pres">
      <dgm:prSet presAssocID="{C5ABCB0C-0654-43AB-94B5-5F82D7528822}" presName="spacer" presStyleCnt="0"/>
      <dgm:spPr/>
    </dgm:pt>
    <dgm:pt modelId="{709159CC-D7FC-4609-9EBD-4492F5CD71A2}" type="pres">
      <dgm:prSet presAssocID="{58220EF5-1E8C-4F9A-BFE9-C0063A44AB0E}" presName="comp" presStyleCnt="0"/>
      <dgm:spPr/>
    </dgm:pt>
    <dgm:pt modelId="{5232EBD3-E4F7-45DA-B518-95DDB1683C2F}" type="pres">
      <dgm:prSet presAssocID="{58220EF5-1E8C-4F9A-BFE9-C0063A44AB0E}" presName="box" presStyleLbl="node1" presStyleIdx="2" presStyleCnt="5"/>
      <dgm:spPr/>
    </dgm:pt>
    <dgm:pt modelId="{B8EB6B67-231A-462B-B7C1-0B82EEA0C806}" type="pres">
      <dgm:prSet presAssocID="{58220EF5-1E8C-4F9A-BFE9-C0063A44AB0E}" presName="img" presStyleLbl="fgImgPlace1" presStyleIdx="2" presStyleCnt="5" custScaleX="38802"/>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extLst>
        <a:ext uri="{E40237B7-FDA0-4F09-8148-C483321AD2D9}">
          <dgm14:cNvPr xmlns:dgm14="http://schemas.microsoft.com/office/drawing/2010/diagram" id="0" name="" descr="Brainstorm with solid fill"/>
        </a:ext>
      </dgm:extLst>
    </dgm:pt>
    <dgm:pt modelId="{844719E5-2C6F-4640-8954-3C9AE00840A0}" type="pres">
      <dgm:prSet presAssocID="{58220EF5-1E8C-4F9A-BFE9-C0063A44AB0E}" presName="text" presStyleLbl="node1" presStyleIdx="2" presStyleCnt="5">
        <dgm:presLayoutVars>
          <dgm:bulletEnabled val="1"/>
        </dgm:presLayoutVars>
      </dgm:prSet>
      <dgm:spPr/>
    </dgm:pt>
    <dgm:pt modelId="{3849F0D1-84EF-4227-A48B-A1B6CDF984F5}" type="pres">
      <dgm:prSet presAssocID="{0D822A88-CC31-4B21-BACB-DF13D7AC8415}" presName="spacer" presStyleCnt="0"/>
      <dgm:spPr/>
    </dgm:pt>
    <dgm:pt modelId="{21F2482E-02CB-4915-A115-5524020DA58A}" type="pres">
      <dgm:prSet presAssocID="{72A680F7-BC13-4661-B698-172817DFA251}" presName="comp" presStyleCnt="0"/>
      <dgm:spPr/>
    </dgm:pt>
    <dgm:pt modelId="{BC55313C-5585-4705-B96C-8FEDD9F347E9}" type="pres">
      <dgm:prSet presAssocID="{72A680F7-BC13-4661-B698-172817DFA251}" presName="box" presStyleLbl="node1" presStyleIdx="3" presStyleCnt="5"/>
      <dgm:spPr/>
    </dgm:pt>
    <dgm:pt modelId="{50244DDF-8E04-46B4-AD5C-261F0F08A73F}" type="pres">
      <dgm:prSet presAssocID="{72A680F7-BC13-4661-B698-172817DFA251}" presName="img" presStyleLbl="fgImgPlace1" presStyleIdx="3" presStyleCnt="5" custScaleX="39750"/>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E5F88DE2-7585-40C7-AF6C-3EB6BCA3ED00}" type="pres">
      <dgm:prSet presAssocID="{72A680F7-BC13-4661-B698-172817DFA251}" presName="text" presStyleLbl="node1" presStyleIdx="3" presStyleCnt="5">
        <dgm:presLayoutVars>
          <dgm:bulletEnabled val="1"/>
        </dgm:presLayoutVars>
      </dgm:prSet>
      <dgm:spPr/>
    </dgm:pt>
    <dgm:pt modelId="{270CD126-9204-4DBD-A959-7BB3F3321F58}" type="pres">
      <dgm:prSet presAssocID="{67B3D5B9-34A8-48B3-9DD1-BD57D4503709}" presName="spacer" presStyleCnt="0"/>
      <dgm:spPr/>
    </dgm:pt>
    <dgm:pt modelId="{9B137468-44E5-4270-8102-911A3DB3DC8F}" type="pres">
      <dgm:prSet presAssocID="{DB1A9FF8-0EF8-4F4B-B995-B3C50B448344}" presName="comp" presStyleCnt="0"/>
      <dgm:spPr/>
    </dgm:pt>
    <dgm:pt modelId="{05A44344-75EA-4A5D-BD46-E839FD896D71}" type="pres">
      <dgm:prSet presAssocID="{DB1A9FF8-0EF8-4F4B-B995-B3C50B448344}" presName="box" presStyleLbl="node1" presStyleIdx="4" presStyleCnt="5" custLinFactNeighborY="2171"/>
      <dgm:spPr/>
    </dgm:pt>
    <dgm:pt modelId="{6C9AFBEE-7FC7-4D13-8CE1-8BA480C44866}" type="pres">
      <dgm:prSet presAssocID="{DB1A9FF8-0EF8-4F4B-B995-B3C50B448344}" presName="img" presStyleLbl="fgImgPlace1" presStyleIdx="4" presStyleCnt="5" custScaleX="3975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Person with Idea"/>
        </a:ext>
      </dgm:extLst>
    </dgm:pt>
    <dgm:pt modelId="{5675040B-3CEF-4C64-BEAA-8195E8134970}" type="pres">
      <dgm:prSet presAssocID="{DB1A9FF8-0EF8-4F4B-B995-B3C50B448344}" presName="text" presStyleLbl="node1" presStyleIdx="4" presStyleCnt="5">
        <dgm:presLayoutVars>
          <dgm:bulletEnabled val="1"/>
        </dgm:presLayoutVars>
      </dgm:prSet>
      <dgm:spPr/>
    </dgm:pt>
  </dgm:ptLst>
  <dgm:cxnLst>
    <dgm:cxn modelId="{7B476019-2242-41F0-B642-8BC6BFB568F6}" type="presOf" srcId="{72A680F7-BC13-4661-B698-172817DFA251}" destId="{E5F88DE2-7585-40C7-AF6C-3EB6BCA3ED00}" srcOrd="1" destOrd="0" presId="urn:microsoft.com/office/officeart/2005/8/layout/vList4"/>
    <dgm:cxn modelId="{E4372E1D-B84C-4949-9563-F61AAE900564}" srcId="{21C35C69-4DAD-4F68-B3F1-5F2ABE890837}" destId="{72A680F7-BC13-4661-B698-172817DFA251}" srcOrd="3" destOrd="0" parTransId="{FC250AEB-B697-4D9B-A4C6-65CDB41E80DA}" sibTransId="{67B3D5B9-34A8-48B3-9DD1-BD57D4503709}"/>
    <dgm:cxn modelId="{DC586839-40FB-40CC-A740-D7544DCC78F7}" srcId="{21C35C69-4DAD-4F68-B3F1-5F2ABE890837}" destId="{C4D591E7-C8B2-4A7C-B541-B79D15DD9558}" srcOrd="0" destOrd="0" parTransId="{6ED647B9-DA1D-4CFA-B8FD-9354D2EA7DA2}" sibTransId="{C7DF53A4-FF87-4B68-9825-6AE83CD36A00}"/>
    <dgm:cxn modelId="{94183C3C-81B1-457C-A463-5A280A0AF689}" type="presOf" srcId="{21C35C69-4DAD-4F68-B3F1-5F2ABE890837}" destId="{6C4E883D-8484-45EA-9538-22D0C7C44FC7}" srcOrd="0" destOrd="0" presId="urn:microsoft.com/office/officeart/2005/8/layout/vList4"/>
    <dgm:cxn modelId="{CB463C65-D387-4C75-82A1-7DF11226AD97}" type="presOf" srcId="{DB1A9FF8-0EF8-4F4B-B995-B3C50B448344}" destId="{05A44344-75EA-4A5D-BD46-E839FD896D71}" srcOrd="0" destOrd="0" presId="urn:microsoft.com/office/officeart/2005/8/layout/vList4"/>
    <dgm:cxn modelId="{C10E2E66-E0DE-41C7-88F8-B9A37DA8475B}" type="presOf" srcId="{C4D591E7-C8B2-4A7C-B541-B79D15DD9558}" destId="{D5332EA2-0278-467B-8044-FB56D182073C}" srcOrd="0" destOrd="0" presId="urn:microsoft.com/office/officeart/2005/8/layout/vList4"/>
    <dgm:cxn modelId="{1F35AA4D-E7F3-4646-B9BF-096DFFC0790B}" type="presOf" srcId="{A79A7624-C64D-4C4C-9C4A-9EC220225F5D}" destId="{02332F49-3539-4F9A-A1EE-58BD3D316AD2}" srcOrd="0" destOrd="0" presId="urn:microsoft.com/office/officeart/2005/8/layout/vList4"/>
    <dgm:cxn modelId="{CC9A8780-A7FE-4F1B-9DF5-4171F5426A6A}" srcId="{21C35C69-4DAD-4F68-B3F1-5F2ABE890837}" destId="{DB1A9FF8-0EF8-4F4B-B995-B3C50B448344}" srcOrd="4" destOrd="0" parTransId="{0D96CE2A-E19D-4FB0-B23A-0E1A025009AD}" sibTransId="{70B38EC0-05E1-46DC-A771-142AAE573AAF}"/>
    <dgm:cxn modelId="{77CA6485-9E4F-4416-B324-525D588F0308}" type="presOf" srcId="{58220EF5-1E8C-4F9A-BFE9-C0063A44AB0E}" destId="{5232EBD3-E4F7-45DA-B518-95DDB1683C2F}" srcOrd="0" destOrd="0" presId="urn:microsoft.com/office/officeart/2005/8/layout/vList4"/>
    <dgm:cxn modelId="{B9FDB492-2C7C-4A92-9620-2C713C5411B0}" srcId="{21C35C69-4DAD-4F68-B3F1-5F2ABE890837}" destId="{58220EF5-1E8C-4F9A-BFE9-C0063A44AB0E}" srcOrd="2" destOrd="0" parTransId="{02259B89-41A8-4BD4-AEE2-21B910955DC3}" sibTransId="{0D822A88-CC31-4B21-BACB-DF13D7AC8415}"/>
    <dgm:cxn modelId="{19A09095-3D48-4BF0-8F99-EDCFC87AD6BD}" type="presOf" srcId="{A79A7624-C64D-4C4C-9C4A-9EC220225F5D}" destId="{4CC823E1-7185-4FBD-BC95-B740F8F7C3AD}" srcOrd="1" destOrd="0" presId="urn:microsoft.com/office/officeart/2005/8/layout/vList4"/>
    <dgm:cxn modelId="{4737F995-6898-4374-ACA3-78C5D8F64BC0}" type="presOf" srcId="{72A680F7-BC13-4661-B698-172817DFA251}" destId="{BC55313C-5585-4705-B96C-8FEDD9F347E9}" srcOrd="0" destOrd="0" presId="urn:microsoft.com/office/officeart/2005/8/layout/vList4"/>
    <dgm:cxn modelId="{1D9C32C3-81E5-43D1-B08C-0A1291CE2F27}" srcId="{21C35C69-4DAD-4F68-B3F1-5F2ABE890837}" destId="{A79A7624-C64D-4C4C-9C4A-9EC220225F5D}" srcOrd="1" destOrd="0" parTransId="{CCFBF155-D174-4B9D-ACBA-968567C94A79}" sibTransId="{C5ABCB0C-0654-43AB-94B5-5F82D7528822}"/>
    <dgm:cxn modelId="{EB9E52CD-7C3A-45D7-A077-AAC5809EB692}" type="presOf" srcId="{DB1A9FF8-0EF8-4F4B-B995-B3C50B448344}" destId="{5675040B-3CEF-4C64-BEAA-8195E8134970}" srcOrd="1" destOrd="0" presId="urn:microsoft.com/office/officeart/2005/8/layout/vList4"/>
    <dgm:cxn modelId="{73E90CEC-1ADA-4D6B-B466-DDA5C6263F23}" type="presOf" srcId="{58220EF5-1E8C-4F9A-BFE9-C0063A44AB0E}" destId="{844719E5-2C6F-4640-8954-3C9AE00840A0}" srcOrd="1" destOrd="0" presId="urn:microsoft.com/office/officeart/2005/8/layout/vList4"/>
    <dgm:cxn modelId="{2E041BF5-EFBD-4975-B5CB-BEA84647CE53}" type="presOf" srcId="{C4D591E7-C8B2-4A7C-B541-B79D15DD9558}" destId="{07855271-26E7-4828-B9EA-2191558904F3}" srcOrd="1" destOrd="0" presId="urn:microsoft.com/office/officeart/2005/8/layout/vList4"/>
    <dgm:cxn modelId="{24E80173-275A-480E-9A10-A86C7C7A84E4}" type="presParOf" srcId="{6C4E883D-8484-45EA-9538-22D0C7C44FC7}" destId="{67536032-FD11-49F6-8B0E-498355E886DF}" srcOrd="0" destOrd="0" presId="urn:microsoft.com/office/officeart/2005/8/layout/vList4"/>
    <dgm:cxn modelId="{0AC81E40-A031-489C-837F-475292179785}" type="presParOf" srcId="{67536032-FD11-49F6-8B0E-498355E886DF}" destId="{D5332EA2-0278-467B-8044-FB56D182073C}" srcOrd="0" destOrd="0" presId="urn:microsoft.com/office/officeart/2005/8/layout/vList4"/>
    <dgm:cxn modelId="{F4BD80ED-4D22-42A0-A3D5-06A2AF904347}" type="presParOf" srcId="{67536032-FD11-49F6-8B0E-498355E886DF}" destId="{D5DA96DC-817B-46B8-8EDE-6B877BC83B81}" srcOrd="1" destOrd="0" presId="urn:microsoft.com/office/officeart/2005/8/layout/vList4"/>
    <dgm:cxn modelId="{391CB562-4DE6-451B-B265-20D5C8BBD744}" type="presParOf" srcId="{67536032-FD11-49F6-8B0E-498355E886DF}" destId="{07855271-26E7-4828-B9EA-2191558904F3}" srcOrd="2" destOrd="0" presId="urn:microsoft.com/office/officeart/2005/8/layout/vList4"/>
    <dgm:cxn modelId="{341050DE-7C52-4139-B358-408F01ED1FC8}" type="presParOf" srcId="{6C4E883D-8484-45EA-9538-22D0C7C44FC7}" destId="{D125937F-3F20-4918-8A36-A7A2EB2611B2}" srcOrd="1" destOrd="0" presId="urn:microsoft.com/office/officeart/2005/8/layout/vList4"/>
    <dgm:cxn modelId="{4843A36C-2314-4F2C-9D2C-2D7629C2A1DD}" type="presParOf" srcId="{6C4E883D-8484-45EA-9538-22D0C7C44FC7}" destId="{F9974BC3-9200-401F-AB3B-427438D2FB84}" srcOrd="2" destOrd="0" presId="urn:microsoft.com/office/officeart/2005/8/layout/vList4"/>
    <dgm:cxn modelId="{931C1179-53F2-4706-A830-D53E77276371}" type="presParOf" srcId="{F9974BC3-9200-401F-AB3B-427438D2FB84}" destId="{02332F49-3539-4F9A-A1EE-58BD3D316AD2}" srcOrd="0" destOrd="0" presId="urn:microsoft.com/office/officeart/2005/8/layout/vList4"/>
    <dgm:cxn modelId="{284664C3-CC61-45A5-8A34-F2D41060DF01}" type="presParOf" srcId="{F9974BC3-9200-401F-AB3B-427438D2FB84}" destId="{C9B274A3-1CDE-415D-A622-AC89FE02086A}" srcOrd="1" destOrd="0" presId="urn:microsoft.com/office/officeart/2005/8/layout/vList4"/>
    <dgm:cxn modelId="{9716A700-5C58-4191-9C37-73ECD1CD9272}" type="presParOf" srcId="{F9974BC3-9200-401F-AB3B-427438D2FB84}" destId="{4CC823E1-7185-4FBD-BC95-B740F8F7C3AD}" srcOrd="2" destOrd="0" presId="urn:microsoft.com/office/officeart/2005/8/layout/vList4"/>
    <dgm:cxn modelId="{B0DA9ACF-9996-4B7C-A01E-E010C4D98DCB}" type="presParOf" srcId="{6C4E883D-8484-45EA-9538-22D0C7C44FC7}" destId="{F710F31B-28FA-476A-BA23-C5653B215545}" srcOrd="3" destOrd="0" presId="urn:microsoft.com/office/officeart/2005/8/layout/vList4"/>
    <dgm:cxn modelId="{FB74C752-85F9-4966-BEAC-D7C00B19D488}" type="presParOf" srcId="{6C4E883D-8484-45EA-9538-22D0C7C44FC7}" destId="{709159CC-D7FC-4609-9EBD-4492F5CD71A2}" srcOrd="4" destOrd="0" presId="urn:microsoft.com/office/officeart/2005/8/layout/vList4"/>
    <dgm:cxn modelId="{324D24DF-6C72-4673-92FE-4C3F898E329A}" type="presParOf" srcId="{709159CC-D7FC-4609-9EBD-4492F5CD71A2}" destId="{5232EBD3-E4F7-45DA-B518-95DDB1683C2F}" srcOrd="0" destOrd="0" presId="urn:microsoft.com/office/officeart/2005/8/layout/vList4"/>
    <dgm:cxn modelId="{04CDCB50-839D-4B21-8D4F-F8BEA65AE630}" type="presParOf" srcId="{709159CC-D7FC-4609-9EBD-4492F5CD71A2}" destId="{B8EB6B67-231A-462B-B7C1-0B82EEA0C806}" srcOrd="1" destOrd="0" presId="urn:microsoft.com/office/officeart/2005/8/layout/vList4"/>
    <dgm:cxn modelId="{C30B977E-D02A-4C1B-846B-450F39156BC7}" type="presParOf" srcId="{709159CC-D7FC-4609-9EBD-4492F5CD71A2}" destId="{844719E5-2C6F-4640-8954-3C9AE00840A0}" srcOrd="2" destOrd="0" presId="urn:microsoft.com/office/officeart/2005/8/layout/vList4"/>
    <dgm:cxn modelId="{57877B3E-C8C2-48F9-931F-79927C124484}" type="presParOf" srcId="{6C4E883D-8484-45EA-9538-22D0C7C44FC7}" destId="{3849F0D1-84EF-4227-A48B-A1B6CDF984F5}" srcOrd="5" destOrd="0" presId="urn:microsoft.com/office/officeart/2005/8/layout/vList4"/>
    <dgm:cxn modelId="{0D0231C2-6CDE-4181-8A5B-AB0759B2AC24}" type="presParOf" srcId="{6C4E883D-8484-45EA-9538-22D0C7C44FC7}" destId="{21F2482E-02CB-4915-A115-5524020DA58A}" srcOrd="6" destOrd="0" presId="urn:microsoft.com/office/officeart/2005/8/layout/vList4"/>
    <dgm:cxn modelId="{CFD3E4DE-EE96-408E-89A1-BAF762078254}" type="presParOf" srcId="{21F2482E-02CB-4915-A115-5524020DA58A}" destId="{BC55313C-5585-4705-B96C-8FEDD9F347E9}" srcOrd="0" destOrd="0" presId="urn:microsoft.com/office/officeart/2005/8/layout/vList4"/>
    <dgm:cxn modelId="{8629BCC5-D400-427E-8199-2913712961D6}" type="presParOf" srcId="{21F2482E-02CB-4915-A115-5524020DA58A}" destId="{50244DDF-8E04-46B4-AD5C-261F0F08A73F}" srcOrd="1" destOrd="0" presId="urn:microsoft.com/office/officeart/2005/8/layout/vList4"/>
    <dgm:cxn modelId="{B3C980E9-5ADE-4D15-B199-287FF7756560}" type="presParOf" srcId="{21F2482E-02CB-4915-A115-5524020DA58A}" destId="{E5F88DE2-7585-40C7-AF6C-3EB6BCA3ED00}" srcOrd="2" destOrd="0" presId="urn:microsoft.com/office/officeart/2005/8/layout/vList4"/>
    <dgm:cxn modelId="{ADACE918-2418-473F-8933-E0034F989A60}" type="presParOf" srcId="{6C4E883D-8484-45EA-9538-22D0C7C44FC7}" destId="{270CD126-9204-4DBD-A959-7BB3F3321F58}" srcOrd="7" destOrd="0" presId="urn:microsoft.com/office/officeart/2005/8/layout/vList4"/>
    <dgm:cxn modelId="{3356D653-9440-4039-85DE-BA051689E461}" type="presParOf" srcId="{6C4E883D-8484-45EA-9538-22D0C7C44FC7}" destId="{9B137468-44E5-4270-8102-911A3DB3DC8F}" srcOrd="8" destOrd="0" presId="urn:microsoft.com/office/officeart/2005/8/layout/vList4"/>
    <dgm:cxn modelId="{C374471E-D59E-489E-B1A5-4963DDDF8137}" type="presParOf" srcId="{9B137468-44E5-4270-8102-911A3DB3DC8F}" destId="{05A44344-75EA-4A5D-BD46-E839FD896D71}" srcOrd="0" destOrd="0" presId="urn:microsoft.com/office/officeart/2005/8/layout/vList4"/>
    <dgm:cxn modelId="{8ED83915-B6B1-43B6-81EE-2E6B1186E4BA}" type="presParOf" srcId="{9B137468-44E5-4270-8102-911A3DB3DC8F}" destId="{6C9AFBEE-7FC7-4D13-8CE1-8BA480C44866}" srcOrd="1" destOrd="0" presId="urn:microsoft.com/office/officeart/2005/8/layout/vList4"/>
    <dgm:cxn modelId="{855E4DC1-487A-43ED-80A3-37CEDFE4D8F5}" type="presParOf" srcId="{9B137468-44E5-4270-8102-911A3DB3DC8F}" destId="{5675040B-3CEF-4C64-BEAA-8195E8134970}"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32EA2-0278-467B-8044-FB56D182073C}">
      <dsp:nvSpPr>
        <dsp:cNvPr id="0" name=""/>
        <dsp:cNvSpPr/>
      </dsp:nvSpPr>
      <dsp:spPr>
        <a:xfrm>
          <a:off x="0" y="0"/>
          <a:ext cx="11478653" cy="10193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Tx/>
            <a:buSzPct val="100000"/>
            <a:buFont typeface="Wingdings" pitchFamily="2" charset="2"/>
            <a:buNone/>
          </a:pPr>
          <a:r>
            <a:rPr kumimoji="0" lang="en-GB" sz="2100" b="1" i="0" u="none" strike="noStrike" kern="1200" cap="none" spc="0" normalizeH="0" baseline="0" noProof="0">
              <a:ln/>
              <a:effectLst/>
              <a:uLnTx/>
              <a:uFillTx/>
              <a:latin typeface="+mn-lt"/>
              <a:ea typeface="+mn-ea"/>
              <a:cs typeface="+mn-cs"/>
            </a:rPr>
            <a:t>Systematic understanding </a:t>
          </a:r>
          <a:r>
            <a:rPr kumimoji="0" lang="en-GB" sz="2100" b="0" i="0" u="none" strike="noStrike" kern="1200" cap="none" spc="0" normalizeH="0" baseline="0" noProof="0">
              <a:ln/>
              <a:effectLst/>
              <a:uLnTx/>
              <a:uFillTx/>
              <a:latin typeface="+mn-lt"/>
              <a:ea typeface="+mn-ea"/>
              <a:cs typeface="+mn-cs"/>
            </a:rPr>
            <a:t>of key aspects…</a:t>
          </a:r>
          <a:r>
            <a:rPr kumimoji="0" lang="en-GB" sz="2100" b="1" i="0" u="none" strike="noStrike" kern="1200" cap="none" spc="0" normalizeH="0" baseline="0" noProof="0">
              <a:ln/>
              <a:effectLst/>
              <a:uLnTx/>
              <a:uFillTx/>
              <a:latin typeface="+mn-lt"/>
              <a:ea typeface="+mn-ea"/>
              <a:cs typeface="+mn-cs"/>
            </a:rPr>
            <a:t>coherent and detailed</a:t>
          </a:r>
          <a:r>
            <a:rPr kumimoji="0" lang="en-GB" sz="2100" b="0" i="0" u="none" strike="noStrike" kern="1200" cap="none" spc="0" normalizeH="0" baseline="0" noProof="0">
              <a:ln/>
              <a:effectLst/>
              <a:uLnTx/>
              <a:uFillTx/>
              <a:latin typeface="+mn-lt"/>
              <a:ea typeface="+mn-ea"/>
              <a:cs typeface="+mn-cs"/>
            </a:rPr>
            <a:t> </a:t>
          </a:r>
          <a:r>
            <a:rPr kumimoji="0" lang="en-GB" sz="2100" b="1" i="0" u="none" strike="noStrike" kern="1200" cap="none" spc="0" normalizeH="0" baseline="0" noProof="0">
              <a:ln/>
              <a:effectLst/>
              <a:uLnTx/>
              <a:uFillTx/>
              <a:latin typeface="+mn-lt"/>
              <a:ea typeface="+mn-ea"/>
              <a:cs typeface="+mn-cs"/>
            </a:rPr>
            <a:t>knowledge</a:t>
          </a:r>
          <a:r>
            <a:rPr kumimoji="0" lang="en-GB" sz="2100" b="0" i="0" u="none" strike="noStrike" kern="1200" cap="none" spc="0" normalizeH="0" baseline="0" noProof="0">
              <a:ln/>
              <a:effectLst/>
              <a:uLnTx/>
              <a:uFillTx/>
              <a:latin typeface="+mn-lt"/>
              <a:ea typeface="+mn-ea"/>
              <a:cs typeface="+mn-cs"/>
            </a:rPr>
            <a:t>, at least some of which is at the forefront…of the discipline</a:t>
          </a:r>
          <a:endParaRPr lang="en-GB" sz="2100" kern="1200"/>
        </a:p>
      </dsp:txBody>
      <dsp:txXfrm>
        <a:off x="2397664" y="0"/>
        <a:ext cx="9080988" cy="1019334"/>
      </dsp:txXfrm>
    </dsp:sp>
    <dsp:sp modelId="{D5DA96DC-817B-46B8-8EDE-6B877BC83B81}">
      <dsp:nvSpPr>
        <dsp:cNvPr id="0" name=""/>
        <dsp:cNvSpPr/>
      </dsp:nvSpPr>
      <dsp:spPr>
        <a:xfrm>
          <a:off x="780792" y="101933"/>
          <a:ext cx="938012" cy="815467"/>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332F49-3539-4F9A-A1EE-58BD3D316AD2}">
      <dsp:nvSpPr>
        <dsp:cNvPr id="0" name=""/>
        <dsp:cNvSpPr/>
      </dsp:nvSpPr>
      <dsp:spPr>
        <a:xfrm>
          <a:off x="0" y="1121268"/>
          <a:ext cx="11478653" cy="10193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Tx/>
            <a:buSzPct val="100000"/>
            <a:buFont typeface="Wingdings" pitchFamily="2" charset="2"/>
            <a:buNone/>
          </a:pPr>
          <a:r>
            <a:rPr kumimoji="0" lang="en-GB" sz="2100" b="0" i="0" u="none" strike="noStrike" kern="1200" cap="none" spc="0" normalizeH="0" baseline="0" noProof="0">
              <a:ln/>
              <a:effectLst/>
              <a:uLnTx/>
              <a:uFillTx/>
              <a:latin typeface="+mn-lt"/>
              <a:ea typeface="+mn-ea"/>
              <a:cs typeface="+mn-cs"/>
            </a:rPr>
            <a:t>Ability to deploy </a:t>
          </a:r>
          <a:r>
            <a:rPr kumimoji="0" lang="en-GB" sz="2100" b="1" i="0" u="none" strike="noStrike" kern="1200" cap="none" spc="0" normalizeH="0" baseline="0" noProof="0">
              <a:ln/>
              <a:effectLst/>
              <a:uLnTx/>
              <a:uFillTx/>
              <a:latin typeface="+mn-lt"/>
              <a:ea typeface="+mn-ea"/>
              <a:cs typeface="+mn-cs"/>
            </a:rPr>
            <a:t>established techniques of analysis and enquiry</a:t>
          </a:r>
          <a:r>
            <a:rPr kumimoji="0" lang="en-GB" sz="2100" b="0" i="0" u="none" strike="noStrike" kern="1200" cap="none" spc="0" normalizeH="0" baseline="0" noProof="0">
              <a:ln/>
              <a:effectLst/>
              <a:uLnTx/>
              <a:uFillTx/>
              <a:latin typeface="+mn-lt"/>
              <a:ea typeface="+mn-ea"/>
              <a:cs typeface="+mn-cs"/>
            </a:rPr>
            <a:t> within the discipline</a:t>
          </a:r>
          <a:endParaRPr lang="en-GB" sz="2100" kern="1200"/>
        </a:p>
      </dsp:txBody>
      <dsp:txXfrm>
        <a:off x="2397664" y="1121268"/>
        <a:ext cx="9080988" cy="1019334"/>
      </dsp:txXfrm>
    </dsp:sp>
    <dsp:sp modelId="{C9B274A3-1CDE-415D-A622-AC89FE02086A}">
      <dsp:nvSpPr>
        <dsp:cNvPr id="0" name=""/>
        <dsp:cNvSpPr/>
      </dsp:nvSpPr>
      <dsp:spPr>
        <a:xfrm>
          <a:off x="793522" y="1260240"/>
          <a:ext cx="912552" cy="74139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32EBD3-E4F7-45DA-B518-95DDB1683C2F}">
      <dsp:nvSpPr>
        <dsp:cNvPr id="0" name=""/>
        <dsp:cNvSpPr/>
      </dsp:nvSpPr>
      <dsp:spPr>
        <a:xfrm>
          <a:off x="0" y="2242536"/>
          <a:ext cx="11478653" cy="10193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Tx/>
            <a:buSzPct val="100000"/>
            <a:buFont typeface="Wingdings" pitchFamily="2" charset="2"/>
            <a:buNone/>
          </a:pPr>
          <a:r>
            <a:rPr kumimoji="0" lang="en-GB" sz="2100" b="1" i="0" u="none" strike="noStrike" kern="1200" cap="none" spc="0" normalizeH="0" baseline="0" noProof="0">
              <a:ln/>
              <a:effectLst/>
              <a:uLnTx/>
              <a:uFillTx/>
              <a:latin typeface="+mn-lt"/>
              <a:ea typeface="+mn-ea"/>
              <a:cs typeface="+mn-cs"/>
            </a:rPr>
            <a:t>Devise and sustain arguments and/or solve problems</a:t>
          </a:r>
          <a:r>
            <a:rPr kumimoji="0" lang="en-GB" sz="2100" b="0" i="0" u="none" strike="noStrike" kern="1200" cap="none" spc="0" normalizeH="0" baseline="0" noProof="0">
              <a:ln/>
              <a:effectLst/>
              <a:uLnTx/>
              <a:uFillTx/>
              <a:latin typeface="+mn-lt"/>
              <a:ea typeface="+mn-ea"/>
              <a:cs typeface="+mn-cs"/>
            </a:rPr>
            <a:t>, some of which are at the forefront of the discipline.</a:t>
          </a:r>
          <a:endParaRPr lang="en-GB" sz="2100" kern="1200" dirty="0"/>
        </a:p>
      </dsp:txBody>
      <dsp:txXfrm>
        <a:off x="2397664" y="2242536"/>
        <a:ext cx="9080988" cy="1019334"/>
      </dsp:txXfrm>
    </dsp:sp>
    <dsp:sp modelId="{B8EB6B67-231A-462B-B7C1-0B82EEA0C806}">
      <dsp:nvSpPr>
        <dsp:cNvPr id="0" name=""/>
        <dsp:cNvSpPr/>
      </dsp:nvSpPr>
      <dsp:spPr>
        <a:xfrm>
          <a:off x="804404" y="2344469"/>
          <a:ext cx="890789" cy="815467"/>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55313C-5585-4705-B96C-8FEDD9F347E9}">
      <dsp:nvSpPr>
        <dsp:cNvPr id="0" name=""/>
        <dsp:cNvSpPr/>
      </dsp:nvSpPr>
      <dsp:spPr>
        <a:xfrm>
          <a:off x="0" y="3363804"/>
          <a:ext cx="11478653" cy="10193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1" i="0" u="none" strike="noStrike" kern="1200" cap="none" spc="0" normalizeH="0" baseline="0" noProof="0" dirty="0">
              <a:ln/>
              <a:effectLst/>
              <a:uLnTx/>
              <a:uFillTx/>
              <a:latin typeface="+mn-lt"/>
              <a:ea typeface="+mn-ea"/>
              <a:cs typeface="+mn-cs"/>
            </a:rPr>
            <a:t>Critically evaluate</a:t>
          </a:r>
          <a:r>
            <a:rPr kumimoji="0" lang="en-GB" sz="2100" b="0" i="0" u="none" strike="noStrike" kern="1200" cap="none" spc="0" normalizeH="0" baseline="0" noProof="0" dirty="0">
              <a:ln/>
              <a:effectLst/>
              <a:uLnTx/>
              <a:uFillTx/>
              <a:latin typeface="+mn-lt"/>
              <a:ea typeface="+mn-ea"/>
              <a:cs typeface="+mn-cs"/>
            </a:rPr>
            <a:t> arguments…and data…to make judgements and frame questions to achieve a solution – or range of solutions – to a problem.</a:t>
          </a:r>
        </a:p>
      </dsp:txBody>
      <dsp:txXfrm>
        <a:off x="2397664" y="3363804"/>
        <a:ext cx="9080988" cy="1019334"/>
      </dsp:txXfrm>
    </dsp:sp>
    <dsp:sp modelId="{50244DDF-8E04-46B4-AD5C-261F0F08A73F}">
      <dsp:nvSpPr>
        <dsp:cNvPr id="0" name=""/>
        <dsp:cNvSpPr/>
      </dsp:nvSpPr>
      <dsp:spPr>
        <a:xfrm>
          <a:off x="793522" y="3465737"/>
          <a:ext cx="912552" cy="815467"/>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A44344-75EA-4A5D-BD46-E839FD896D71}">
      <dsp:nvSpPr>
        <dsp:cNvPr id="0" name=""/>
        <dsp:cNvSpPr/>
      </dsp:nvSpPr>
      <dsp:spPr>
        <a:xfrm>
          <a:off x="0" y="4488837"/>
          <a:ext cx="11478653" cy="1019334"/>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kumimoji="0" lang="en-GB" sz="2100" b="1" i="0" u="none" strike="noStrike" kern="1200" cap="none" spc="0" normalizeH="0" baseline="0" noProof="0">
              <a:ln/>
              <a:effectLst/>
              <a:uLnTx/>
              <a:uFillTx/>
              <a:latin typeface="+mn-lt"/>
              <a:ea typeface="+mn-ea"/>
              <a:cs typeface="+mn-cs"/>
            </a:rPr>
            <a:t>Communicate</a:t>
          </a:r>
          <a:r>
            <a:rPr kumimoji="0" lang="en-GB" sz="2100" b="0" i="0" u="none" strike="noStrike" kern="1200" cap="none" spc="0" normalizeH="0" baseline="0" noProof="0">
              <a:ln/>
              <a:effectLst/>
              <a:uLnTx/>
              <a:uFillTx/>
              <a:latin typeface="+mn-lt"/>
              <a:ea typeface="+mn-ea"/>
              <a:cs typeface="+mn-cs"/>
            </a:rPr>
            <a:t> information, ideas, problems and solutions to both specialist and non-specialist audiences</a:t>
          </a:r>
        </a:p>
      </dsp:txBody>
      <dsp:txXfrm>
        <a:off x="2397664" y="4488837"/>
        <a:ext cx="9080988" cy="1019334"/>
      </dsp:txXfrm>
    </dsp:sp>
    <dsp:sp modelId="{6C9AFBEE-7FC7-4D13-8CE1-8BA480C44866}">
      <dsp:nvSpPr>
        <dsp:cNvPr id="0" name=""/>
        <dsp:cNvSpPr/>
      </dsp:nvSpPr>
      <dsp:spPr>
        <a:xfrm>
          <a:off x="793522" y="4587005"/>
          <a:ext cx="912552" cy="815467"/>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AE7A20-E928-489C-8FCB-B03CE6967C71}" type="datetimeFigureOut">
              <a:rPr lang="en-GB" smtClean="0"/>
              <a:t>18/11/2022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0B73C-709B-4CC7-8042-A36655346C43}" type="slidenum">
              <a:rPr lang="en-GB" smtClean="0"/>
              <a:t>‹#›</a:t>
            </a:fld>
            <a:endParaRPr lang="en-GB" dirty="0"/>
          </a:p>
        </p:txBody>
      </p:sp>
    </p:spTree>
    <p:extLst>
      <p:ext uri="{BB962C8B-B14F-4D97-AF65-F5344CB8AC3E}">
        <p14:creationId xmlns:p14="http://schemas.microsoft.com/office/powerpoint/2010/main" val="944845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pa.org/monitor/2017/05/alternative-fact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Run through simplified QAA L6 benchmarks – key words: </a:t>
            </a:r>
            <a:r>
              <a:rPr lang="en-GB" b="1" dirty="0"/>
              <a:t>knowledge, analysis, problem-solving, communication, critical evaluation. </a:t>
            </a:r>
            <a:r>
              <a:rPr lang="en-GB" b="0" dirty="0"/>
              <a:t>Emphasise that these things are inextricably linked – you can’t critically evaluate what you don’t know well enough – and that this concept will be explored in a deceptively simple exercise later in the session. You could also include any marking rubrics or specific assessment criteria in this discussion. </a:t>
            </a:r>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1</a:t>
            </a:fld>
            <a:endParaRPr lang="en-GB" dirty="0"/>
          </a:p>
        </p:txBody>
      </p:sp>
    </p:spTree>
    <p:extLst>
      <p:ext uri="{BB962C8B-B14F-4D97-AF65-F5344CB8AC3E}">
        <p14:creationId xmlns:p14="http://schemas.microsoft.com/office/powerpoint/2010/main" val="68363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this means is that your markers will want to hear a little more of your own ‘academic voice’ in your writing. You may have been told that you should never include your own opinions in your academic work. This is only partially true – you should never present a personal opinion with no evidence to support it – however, we do want to hear your views. It’s the word ‘opinion’ that’s problematic here – at level 5, you do need to be able to present your own position. Let’s unpack that a little – and again you can find further information about academic voice and how to develop it in the supporting resources on Moodle.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Academic writing contains different ‘voices’: the voices of the experts whose work you’ve drawn on, and your own academic voice. By the end of Level 4, you should be confident in using citation and referencing to indicate whose ‘voice’ is ‘speaking’ at any one point in your writing. If there is no citation, this means that you are claiming that idea and the words to communicate it as your own and that’s exactly how your marker will interpret it. At Level 5, the notion of </a:t>
            </a:r>
            <a:r>
              <a:rPr lang="en-GB" sz="1800" i="1" dirty="0">
                <a:effectLst/>
                <a:latin typeface="Arial" panose="020B0604020202020204" pitchFamily="34" charset="0"/>
                <a:ea typeface="Calibri" panose="020F0502020204030204" pitchFamily="34" charset="0"/>
                <a:cs typeface="Times New Roman" panose="02020603050405020304" pitchFamily="18" charset="0"/>
              </a:rPr>
              <a:t>criticality</a:t>
            </a:r>
            <a:r>
              <a:rPr lang="en-GB" sz="1800" dirty="0">
                <a:effectLst/>
                <a:latin typeface="Arial" panose="020B0604020202020204" pitchFamily="34" charset="0"/>
                <a:ea typeface="Calibri" panose="020F0502020204030204" pitchFamily="34" charset="0"/>
                <a:cs typeface="Times New Roman" panose="02020603050405020304" pitchFamily="18" charset="0"/>
              </a:rPr>
              <a:t> means that we need to hear a little more of your own ‘academic voice’. Essentially, this means extending your discussions to include your own </a:t>
            </a:r>
            <a:r>
              <a:rPr lang="en-GB" sz="1800" i="1" dirty="0">
                <a:effectLst/>
                <a:latin typeface="Arial" panose="020B0604020202020204" pitchFamily="34" charset="0"/>
                <a:ea typeface="Calibri" panose="020F0502020204030204" pitchFamily="34" charset="0"/>
                <a:cs typeface="Times New Roman" panose="02020603050405020304" pitchFamily="18" charset="0"/>
              </a:rPr>
              <a:t>position</a:t>
            </a:r>
            <a:r>
              <a:rPr lang="en-GB" sz="1800" dirty="0">
                <a:effectLst/>
                <a:latin typeface="Arial" panose="020B0604020202020204" pitchFamily="34" charset="0"/>
                <a:ea typeface="Calibri" panose="020F0502020204030204" pitchFamily="34" charset="0"/>
                <a:cs typeface="Times New Roman" panose="02020603050405020304" pitchFamily="18" charset="0"/>
              </a:rPr>
              <a:t> on the information that you’ve presented. This </a:t>
            </a:r>
            <a:r>
              <a:rPr lang="en-GB" sz="1800" i="1" dirty="0">
                <a:effectLst/>
                <a:latin typeface="Arial" panose="020B0604020202020204" pitchFamily="34" charset="0"/>
                <a:ea typeface="Calibri" panose="020F0502020204030204" pitchFamily="34" charset="0"/>
                <a:cs typeface="Times New Roman" panose="02020603050405020304" pitchFamily="18" charset="0"/>
              </a:rPr>
              <a:t>position</a:t>
            </a:r>
            <a:r>
              <a:rPr lang="en-GB" sz="1800" dirty="0">
                <a:effectLst/>
                <a:latin typeface="Arial" panose="020B0604020202020204" pitchFamily="34" charset="0"/>
                <a:ea typeface="Calibri" panose="020F0502020204030204" pitchFamily="34" charset="0"/>
                <a:cs typeface="Times New Roman" panose="02020603050405020304" pitchFamily="18" charset="0"/>
              </a:rPr>
              <a:t> must be based on your own critical consideration of appropriate information and evidence.</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It is therefore very much not the same thing as your already existing personal opinion. One common misconception is that assignment preparation and reading simply means finding at least one article that supports your existing views and presenting this as a citation. This isn’t likely to be successful at Level 5. What your markers want to see is that your views and opinions have </a:t>
            </a:r>
            <a:r>
              <a:rPr lang="en-GB" sz="1800" i="1" dirty="0">
                <a:effectLst/>
                <a:latin typeface="Arial" panose="020B0604020202020204" pitchFamily="34" charset="0"/>
                <a:ea typeface="Calibri" panose="020F0502020204030204" pitchFamily="34" charset="0"/>
                <a:cs typeface="Times New Roman" panose="02020603050405020304" pitchFamily="18" charset="0"/>
              </a:rPr>
              <a:t>changed</a:t>
            </a:r>
            <a:r>
              <a:rPr lang="en-GB" sz="1800" dirty="0">
                <a:effectLst/>
                <a:latin typeface="Arial" panose="020B0604020202020204" pitchFamily="34" charset="0"/>
                <a:ea typeface="Calibri" panose="020F0502020204030204" pitchFamily="34" charset="0"/>
                <a:cs typeface="Times New Roman" panose="02020603050405020304" pitchFamily="18" charset="0"/>
              </a:rPr>
              <a:t> in response to </a:t>
            </a:r>
            <a:r>
              <a:rPr lang="en-GB" sz="1800" i="1" dirty="0">
                <a:effectLst/>
                <a:latin typeface="Arial" panose="020B0604020202020204" pitchFamily="34" charset="0"/>
                <a:ea typeface="Calibri" panose="020F0502020204030204" pitchFamily="34" charset="0"/>
                <a:cs typeface="Times New Roman" panose="02020603050405020304" pitchFamily="18" charset="0"/>
              </a:rPr>
              <a:t>learning</a:t>
            </a:r>
            <a:r>
              <a:rPr lang="en-GB" sz="1800" dirty="0">
                <a:effectLst/>
                <a:latin typeface="Arial" panose="020B0604020202020204" pitchFamily="34" charset="0"/>
                <a:ea typeface="Calibri" panose="020F0502020204030204" pitchFamily="34" charset="0"/>
                <a:cs typeface="Times New Roman" panose="02020603050405020304" pitchFamily="18" charset="0"/>
              </a:rPr>
              <a:t>. This can be uncomfortable, </a:t>
            </a:r>
            <a:r>
              <a:rPr lang="en-GB" sz="1800" dirty="0"/>
              <a:t>(</a:t>
            </a:r>
            <a:r>
              <a:rPr lang="en-GB" sz="1800" dirty="0">
                <a:hlinkClick r:id="rId3"/>
              </a:rPr>
              <a:t>Weir, 2017</a:t>
            </a:r>
            <a:r>
              <a:rPr lang="en-GB" sz="1800" dirty="0"/>
              <a:t>). </a:t>
            </a:r>
            <a:r>
              <a:rPr lang="en-GB" sz="1800" dirty="0">
                <a:effectLst/>
                <a:latin typeface="Arial" panose="020B0604020202020204" pitchFamily="34" charset="0"/>
                <a:ea typeface="Calibri" panose="020F0502020204030204" pitchFamily="34" charset="0"/>
                <a:cs typeface="Times New Roman" panose="02020603050405020304" pitchFamily="18" charset="0"/>
              </a:rPr>
              <a:t>but completely necessary!</a:t>
            </a:r>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10</a:t>
            </a:fld>
            <a:endParaRPr lang="en-GB" dirty="0"/>
          </a:p>
        </p:txBody>
      </p:sp>
    </p:spTree>
    <p:extLst>
      <p:ext uri="{BB962C8B-B14F-4D97-AF65-F5344CB8AC3E}">
        <p14:creationId xmlns:p14="http://schemas.microsoft.com/office/powerpoint/2010/main" val="1388529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As learning to read, think and write critically can be challenging when you start to apply it to a new subject, it’s useful to have a model or framework that you can use to develop these skills. There are lots of good textbooks and websites about critical thinking on the reading lists and it really is important that you do take the time to find and read them – maybe even buy one to support you through the next two years as there’s a lot more to this aspect of your work than I can present in two sessions. However, this particular model is, in my view, the best and most straightforward simplification of the main principles that I’ve found – and I’ve been using this one for several years now. It presents a coherent and well-structured ‘line of reasoning’ that you can follow to develop a critical discussion – bearing in mind that good communication presents information in a structured way so that new information builds on what has already been said. It’s pretty much a direct expansion of the PEEL framework that we looked at for Level 4 – but at this level, it acknowledges the real complexity of the ‘Explain’ section and shows you how to develop your skills of evaluation and analysis </a:t>
            </a:r>
            <a:r>
              <a:rPr lang="en-GB" sz="1800" i="1" dirty="0">
                <a:effectLst/>
                <a:latin typeface="Arial" panose="020B0604020202020204" pitchFamily="34" charset="0"/>
                <a:ea typeface="Calibri" panose="020F0502020204030204" pitchFamily="34" charset="0"/>
                <a:cs typeface="Times New Roman" panose="02020603050405020304" pitchFamily="18" charset="0"/>
              </a:rPr>
              <a:t>as well as</a:t>
            </a:r>
            <a:r>
              <a:rPr lang="en-GB" sz="1800" dirty="0">
                <a:effectLst/>
                <a:latin typeface="Arial" panose="020B0604020202020204" pitchFamily="34" charset="0"/>
                <a:ea typeface="Calibri" panose="020F0502020204030204" pitchFamily="34" charset="0"/>
                <a:cs typeface="Times New Roman" panose="02020603050405020304" pitchFamily="18" charset="0"/>
              </a:rPr>
              <a:t> your explanation. The idea is that when constructing an essay topic, you select </a:t>
            </a:r>
            <a:r>
              <a:rPr lang="en-GB" sz="1800" i="1" dirty="0">
                <a:effectLst/>
                <a:latin typeface="Arial" panose="020B0604020202020204" pitchFamily="34" charset="0"/>
                <a:ea typeface="Calibri" panose="020F0502020204030204" pitchFamily="34" charset="0"/>
                <a:cs typeface="Times New Roman" panose="02020603050405020304" pitchFamily="18" charset="0"/>
              </a:rPr>
              <a:t>some</a:t>
            </a:r>
            <a:r>
              <a:rPr lang="en-GB" sz="1800" dirty="0">
                <a:effectLst/>
                <a:latin typeface="Arial" panose="020B0604020202020204" pitchFamily="34" charset="0"/>
                <a:ea typeface="Calibri" panose="020F0502020204030204" pitchFamily="34" charset="0"/>
                <a:cs typeface="Times New Roman" panose="02020603050405020304" pitchFamily="18" charset="0"/>
              </a:rPr>
              <a:t> questions from each section to answer – in this order from description, through analysis and ending with conclusions - within your discussion. You can’t select them all – you won’t have the word count – but you can use them to develop a more critical discussion that analyses your topic a little more fully.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For example – main body topic might cover:</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is this about?</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Where does it take place?</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Who is affected?</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How does this work in theory or in practice? Are there differences?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Why did this happen?</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are the alternatives?</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does this mean?</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Why is it significant?</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Where else can this be applied?</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have I learned?</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What do I need to do now?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With Level 6 work, you won’t find all of the answers to these questions as they relate to your assignment topic on your reading lists – critical thinking really does mean thinking for yourself – so this framework acts as a prompt to make sure that you’ve thought your discussion through and developed it properly.  While you’ll need to work with the descriptive questions at the top of the framework to introduce your topic, in general, for Level 6 writing, the more words you can spend on the questions towards the bottom, the more marks you’re likely to get. The framework is part of a fuller document about Critical Thinking from the University of Plymouth and I strongly recommend that you read the entire thing, </a:t>
            </a:r>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11</a:t>
            </a:fld>
            <a:endParaRPr lang="en-GB" dirty="0"/>
          </a:p>
        </p:txBody>
      </p:sp>
    </p:spTree>
    <p:extLst>
      <p:ext uri="{BB962C8B-B14F-4D97-AF65-F5344CB8AC3E}">
        <p14:creationId xmlns:p14="http://schemas.microsoft.com/office/powerpoint/2010/main" val="3465983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Prompt slide for facilitated discussion – can be used to assess existing knowledge and competence, and also to begin to ‘join the dots’ between academic and professional criteria. Ideally facilitated with a subject specialist if possible. </a:t>
            </a:r>
          </a:p>
          <a:p>
            <a:endParaRPr lang="en-GB" dirty="0"/>
          </a:p>
          <a:p>
            <a:r>
              <a:rPr lang="en-GB" dirty="0"/>
              <a:t>As we will see later in the session, critical thinking is not just a mental/cognitive process. It involves decision making, which may include analysing and choosing a particular course of action from a range of options. Can you think of any examples form your own placements where you have either seen this process in action, or perhaps even dome this yourself?</a:t>
            </a:r>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2</a:t>
            </a:fld>
            <a:endParaRPr lang="en-GB" dirty="0"/>
          </a:p>
        </p:txBody>
      </p:sp>
    </p:spTree>
    <p:extLst>
      <p:ext uri="{BB962C8B-B14F-4D97-AF65-F5344CB8AC3E}">
        <p14:creationId xmlns:p14="http://schemas.microsoft.com/office/powerpoint/2010/main" val="1410073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NURSING STUDENTS ONLY – check their MYEPAD and edit accordingly!</a:t>
            </a:r>
          </a:p>
          <a:p>
            <a:endParaRPr lang="en-GB" dirty="0"/>
          </a:p>
          <a:p>
            <a:r>
              <a:rPr lang="en-GB" dirty="0"/>
              <a:t>This is an extract from the Level 6 Practice Assessment Document (PAD) that nursing students use to record their skills and achievements in clinical practice placements. The bold emphasis is mine, to highlight the links between </a:t>
            </a:r>
            <a:r>
              <a:rPr lang="en-GB" i="1" dirty="0"/>
              <a:t>academic</a:t>
            </a:r>
            <a:r>
              <a:rPr lang="en-GB" i="0" dirty="0"/>
              <a:t> and </a:t>
            </a:r>
            <a:r>
              <a:rPr lang="en-GB" i="1" dirty="0"/>
              <a:t>professional </a:t>
            </a:r>
            <a:r>
              <a:rPr lang="en-GB" i="0" dirty="0"/>
              <a:t>attributes and how a critical approach supports both. When I do this session, I try, where possible, to involve a nursing lecturer who can give real examples/scenarios of how a registered nurse needs to be able to make decisions and scenarios in which they may be called on to justify them (e.g. after a death, drug error, near miss, never event etc…)</a:t>
            </a:r>
          </a:p>
          <a:p>
            <a:endParaRPr lang="en-GB" i="0" dirty="0"/>
          </a:p>
          <a:p>
            <a:r>
              <a:rPr lang="en-GB" sz="1800" dirty="0">
                <a:effectLst/>
                <a:latin typeface="Arial" panose="020B0604020202020204" pitchFamily="34" charset="0"/>
                <a:ea typeface="Calibri" panose="020F0502020204030204" pitchFamily="34" charset="0"/>
                <a:cs typeface="Times New Roman" panose="02020603050405020304" pitchFamily="18" charset="0"/>
              </a:rPr>
              <a:t>“At this point, I think it would be good to spend a few minutes thinking about why </a:t>
            </a:r>
            <a:r>
              <a:rPr lang="en-GB" sz="1800" i="1" dirty="0">
                <a:effectLst/>
                <a:latin typeface="Arial" panose="020B0604020202020204" pitchFamily="34" charset="0"/>
                <a:ea typeface="Calibri" panose="020F0502020204030204" pitchFamily="34" charset="0"/>
                <a:cs typeface="Times New Roman" panose="02020603050405020304" pitchFamily="18" charset="0"/>
              </a:rPr>
              <a:t>academic</a:t>
            </a:r>
            <a:r>
              <a:rPr lang="en-GB" sz="1800" dirty="0">
                <a:effectLst/>
                <a:latin typeface="Arial" panose="020B0604020202020204" pitchFamily="34" charset="0"/>
                <a:ea typeface="Calibri" panose="020F0502020204030204" pitchFamily="34" charset="0"/>
                <a:cs typeface="Times New Roman" panose="02020603050405020304" pitchFamily="18" charset="0"/>
              </a:rPr>
              <a:t> skills are so important for a nursing degree. Why do we care that you’ve used citation and referencing properly, and that you’ve got your information from textbooks, journal articles and the websites of established, credible organisations rather than the first website that Google recommended. At this point, I’m going to hand over to my colleagues ---- to say a little more about this in the next three slides before we move on to unpack the term ‘criticality’ as it relates to professional practice in more detail.”</a:t>
            </a:r>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3</a:t>
            </a:fld>
            <a:endParaRPr lang="en-GB" dirty="0"/>
          </a:p>
        </p:txBody>
      </p:sp>
    </p:spTree>
    <p:extLst>
      <p:ext uri="{BB962C8B-B14F-4D97-AF65-F5344CB8AC3E}">
        <p14:creationId xmlns:p14="http://schemas.microsoft.com/office/powerpoint/2010/main" val="156280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Facilitated discussion. What do students currently understand by the term ‘critical analysis’ or ‘critical thinking’?</a:t>
            </a:r>
          </a:p>
          <a:p>
            <a:pPr>
              <a:lnSpc>
                <a:spcPct val="150000"/>
              </a:lnSpc>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When we looked at the indicators for success at L6, you’ll have noticed that the word ‘critical analysis’ featured prominently. You’ll hear phrases like critical analysis, critical evaluation and critical thinking and writing used a lot more frequently this year – but what does this word mean?</a:t>
            </a:r>
          </a:p>
          <a:p>
            <a:endParaRPr lang="en-GB" dirty="0"/>
          </a:p>
          <a:p>
            <a:r>
              <a:rPr lang="en-GB" dirty="0"/>
              <a:t>After discussion:</a:t>
            </a:r>
          </a:p>
          <a:p>
            <a:endParaRPr lang="en-GB" dirty="0"/>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At university, </a:t>
            </a:r>
            <a:r>
              <a:rPr lang="en-GB" sz="1800" i="1" dirty="0">
                <a:effectLst/>
                <a:latin typeface="Arial" panose="020B0604020202020204" pitchFamily="34" charset="0"/>
                <a:ea typeface="Calibri" panose="020F0502020204030204" pitchFamily="34" charset="0"/>
                <a:cs typeface="Times New Roman" panose="02020603050405020304" pitchFamily="18" charset="0"/>
              </a:rPr>
              <a:t>criticality</a:t>
            </a:r>
            <a:r>
              <a:rPr lang="en-GB" sz="1800" dirty="0">
                <a:effectLst/>
                <a:latin typeface="Arial" panose="020B0604020202020204" pitchFamily="34" charset="0"/>
                <a:ea typeface="Calibri" panose="020F0502020204030204" pitchFamily="34" charset="0"/>
                <a:cs typeface="Times New Roman" panose="02020603050405020304" pitchFamily="18" charset="0"/>
              </a:rPr>
              <a:t> refers to a specific way of thinking about knowledge and information, and of using it in your work. It means that you need to be able to compare different sources of information, to question and to challenge them, to establish links, similarities and differences, and to begin to apply the information in different situations. The umbrella term for these skills and processes is criticality.</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The word critical, when used in an academic context doesn’t have the same meaning as it does in everyday life, where it’s associated with negativity, pickiness or fault finding. It’s about taking a sceptical, balanced and considered approach to your learning. At Level 6,  you should no longer be uncritically consuming and accepting what you see, read or hear –  you need to STOP, THINK and ASK QUESTIONS! </a:t>
            </a:r>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4</a:t>
            </a:fld>
            <a:endParaRPr lang="en-GB" dirty="0"/>
          </a:p>
        </p:txBody>
      </p:sp>
    </p:spTree>
    <p:extLst>
      <p:ext uri="{BB962C8B-B14F-4D97-AF65-F5344CB8AC3E}">
        <p14:creationId xmlns:p14="http://schemas.microsoft.com/office/powerpoint/2010/main" val="3722541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Critical thinking is frequently described as a </a:t>
            </a:r>
            <a:r>
              <a:rPr lang="en-GB" sz="1800" i="1" dirty="0">
                <a:effectLst/>
                <a:latin typeface="Arial" panose="020B0604020202020204" pitchFamily="34" charset="0"/>
                <a:ea typeface="Calibri" panose="020F0502020204030204" pitchFamily="34" charset="0"/>
                <a:cs typeface="Times New Roman" panose="02020603050405020304" pitchFamily="18" charset="0"/>
              </a:rPr>
              <a:t>higher order</a:t>
            </a:r>
            <a:r>
              <a:rPr lang="en-GB" sz="1800" dirty="0">
                <a:effectLst/>
                <a:latin typeface="Arial" panose="020B0604020202020204" pitchFamily="34" charset="0"/>
                <a:ea typeface="Calibri" panose="020F0502020204030204" pitchFamily="34" charset="0"/>
                <a:cs typeface="Times New Roman" panose="02020603050405020304" pitchFamily="18" charset="0"/>
              </a:rPr>
              <a:t> academic skill and it can sometimes develop </a:t>
            </a:r>
            <a:r>
              <a:rPr lang="en-GB" sz="1800" i="1" dirty="0">
                <a:effectLst/>
                <a:latin typeface="Arial" panose="020B0604020202020204" pitchFamily="34" charset="0"/>
                <a:ea typeface="Calibri" panose="020F0502020204030204" pitchFamily="34" charset="0"/>
                <a:cs typeface="Times New Roman" panose="02020603050405020304" pitchFamily="18" charset="0"/>
              </a:rPr>
              <a:t>after</a:t>
            </a:r>
            <a:r>
              <a:rPr lang="en-GB" sz="1800" i="0" dirty="0">
                <a:effectLst/>
                <a:latin typeface="Arial" panose="020B0604020202020204" pitchFamily="34" charset="0"/>
                <a:ea typeface="Calibri" panose="020F0502020204030204" pitchFamily="34" charset="0"/>
                <a:cs typeface="Times New Roman" panose="02020603050405020304" pitchFamily="18" charset="0"/>
              </a:rPr>
              <a:t> other academic skills e.g. citation and referencing, are well established</a:t>
            </a:r>
            <a:r>
              <a:rPr lang="en-GB" sz="1800" dirty="0">
                <a:effectLst/>
                <a:latin typeface="Arial" panose="020B0604020202020204" pitchFamily="34" charset="0"/>
                <a:ea typeface="Calibri" panose="020F0502020204030204" pitchFamily="34" charset="0"/>
                <a:cs typeface="Times New Roman" panose="02020603050405020304" pitchFamily="18" charset="0"/>
              </a:rPr>
              <a:t>. However, most of us actually engage in critical thinking every day without even being aware that this is what we’re doing. Let’s have a look at an email I received the other day, claiming that my Apple ID has been disabled and that I should click on the link kindly provided in the email to fix this problem. If you were in my position would you a) believe that your Apple account had been disabled and b) would you click the link to try to fix it? (GIVE TIME TO LOOK AT THE EMAIL PROPERLY). Also, see if you can jot down some specific reasons for your answer. </a:t>
            </a:r>
            <a:r>
              <a:rPr lang="en-GB" sz="1800" b="1" dirty="0">
                <a:effectLst/>
                <a:latin typeface="Arial" panose="020B0604020202020204" pitchFamily="34" charset="0"/>
                <a:ea typeface="Calibri" panose="020F0502020204030204" pitchFamily="34" charset="0"/>
                <a:cs typeface="Times New Roman" panose="02020603050405020304" pitchFamily="18" charset="0"/>
              </a:rPr>
              <a:t>Why would you make that decision? How would you justify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Calibri" panose="020F0502020204030204" pitchFamily="34" charset="0"/>
                <a:cs typeface="Times New Roman" panose="02020603050405020304" pitchFamily="18" charset="0"/>
              </a:rPr>
              <a:t>CAN BE USED WITH POLLING SOFTWARE e.g. survey for Yes/No and then text responses for reasons and justifications.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effectLst/>
                <a:latin typeface="Arial" panose="020B0604020202020204" pitchFamily="34" charset="0"/>
                <a:ea typeface="Calibri" panose="020F0502020204030204" pitchFamily="34" charset="0"/>
                <a:cs typeface="Times New Roman" panose="02020603050405020304" pitchFamily="18" charset="0"/>
              </a:rPr>
              <a:t>For smaller groups, a facilitated discussion provides the opportunity to use questioning to draw out some of the reasoning processes that students were not consciously aware of – “Yes, but how do you </a:t>
            </a:r>
            <a:r>
              <a:rPr lang="en-GB" sz="1800" b="0">
                <a:effectLst/>
                <a:latin typeface="Arial" panose="020B0604020202020204" pitchFamily="34" charset="0"/>
                <a:ea typeface="Calibri" panose="020F0502020204030204" pitchFamily="34" charset="0"/>
                <a:cs typeface="Times New Roman" panose="02020603050405020304" pitchFamily="18" charset="0"/>
              </a:rPr>
              <a:t>know that…?”</a:t>
            </a:r>
            <a:endParaRPr lang="en-GB" sz="1800" b="0" dirty="0">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Well, hopefully, the answer to both of these questions would be NO.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But the more interesting and more </a:t>
            </a:r>
            <a:r>
              <a:rPr lang="en-GB" sz="1800" i="1" dirty="0">
                <a:effectLst/>
                <a:latin typeface="Arial" panose="020B0604020202020204" pitchFamily="34" charset="0"/>
                <a:ea typeface="Calibri" panose="020F0502020204030204" pitchFamily="34" charset="0"/>
                <a:cs typeface="Times New Roman" panose="02020603050405020304" pitchFamily="18" charset="0"/>
              </a:rPr>
              <a:t>critical </a:t>
            </a:r>
            <a:r>
              <a:rPr lang="en-GB" sz="1800" dirty="0">
                <a:effectLst/>
                <a:latin typeface="Arial" panose="020B0604020202020204" pitchFamily="34" charset="0"/>
                <a:ea typeface="Calibri" panose="020F0502020204030204" pitchFamily="34" charset="0"/>
                <a:cs typeface="Times New Roman" panose="02020603050405020304" pitchFamily="18" charset="0"/>
              </a:rPr>
              <a:t>question here is WHY? What is it about this message that makes you doubt – or feel sceptical about - its trustworthiness? What is it that stops you from </a:t>
            </a:r>
            <a:r>
              <a:rPr lang="en-GB" sz="1800" i="1" dirty="0">
                <a:effectLst/>
                <a:latin typeface="Arial" panose="020B0604020202020204" pitchFamily="34" charset="0"/>
                <a:ea typeface="Calibri" panose="020F0502020204030204" pitchFamily="34" charset="0"/>
                <a:cs typeface="Times New Roman" panose="02020603050405020304" pitchFamily="18" charset="0"/>
              </a:rPr>
              <a:t>uncritically</a:t>
            </a:r>
            <a:r>
              <a:rPr lang="en-GB" sz="1800" dirty="0">
                <a:effectLst/>
                <a:latin typeface="Arial" panose="020B0604020202020204" pitchFamily="34" charset="0"/>
                <a:ea typeface="Calibri" panose="020F0502020204030204" pitchFamily="34" charset="0"/>
                <a:cs typeface="Times New Roman" panose="02020603050405020304" pitchFamily="18" charset="0"/>
              </a:rPr>
              <a:t> accepting what it says, clicking the link and giving them whatever information they ask? In polleverywhere, type in a feature of the message that makes you feel sceptical or doubtful that it really came from Apple and that it wouldn’t be wise to click that link. If you’ve got time, you can offer more than one suggestion. </a:t>
            </a:r>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5</a:t>
            </a:fld>
            <a:endParaRPr lang="en-GB" dirty="0"/>
          </a:p>
        </p:txBody>
      </p:sp>
    </p:spTree>
    <p:extLst>
      <p:ext uri="{BB962C8B-B14F-4D97-AF65-F5344CB8AC3E}">
        <p14:creationId xmlns:p14="http://schemas.microsoft.com/office/powerpoint/2010/main" val="1678253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AND REVIEW ANSWERS – opportunity for positive feedback…answers usually tend to focus on surface level spelling, grammar, punctuation errors, the email address, the link etc…</a:t>
            </a:r>
          </a:p>
          <a:p>
            <a:endParaRPr lang="en-GB" dirty="0"/>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Well we </a:t>
            </a:r>
            <a:r>
              <a:rPr lang="en-GB" sz="1800" i="1" dirty="0">
                <a:effectLst/>
                <a:latin typeface="Arial" panose="020B0604020202020204" pitchFamily="34" charset="0"/>
                <a:ea typeface="Calibri" panose="020F0502020204030204" pitchFamily="34" charset="0"/>
                <a:cs typeface="Times New Roman" panose="02020603050405020304" pitchFamily="18" charset="0"/>
              </a:rPr>
              <a:t>could </a:t>
            </a:r>
            <a:r>
              <a:rPr lang="en-GB" sz="1800" dirty="0">
                <a:effectLst/>
                <a:latin typeface="Arial" panose="020B0604020202020204" pitchFamily="34" charset="0"/>
                <a:ea typeface="Calibri" panose="020F0502020204030204" pitchFamily="34" charset="0"/>
                <a:cs typeface="Times New Roman" panose="02020603050405020304" pitchFamily="18" charset="0"/>
              </a:rPr>
              <a:t>focus on the details and there a lot of details that suggest that the email didn’t come from a professional organisation. We’ve got lots of spelling, grammar and punctuation errors going on here, a statement about unintentional harm that doesn’t make sense in context and the email address it was sent from hasn’t even tried to look like an Apple email address. If you’ve identified any of those things, then well done – you’ve engaged in some critical reading and thinking today!</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6</a:t>
            </a:fld>
            <a:endParaRPr lang="en-GB" dirty="0"/>
          </a:p>
        </p:txBody>
      </p:sp>
    </p:spTree>
    <p:extLst>
      <p:ext uri="{BB962C8B-B14F-4D97-AF65-F5344CB8AC3E}">
        <p14:creationId xmlns:p14="http://schemas.microsoft.com/office/powerpoint/2010/main" val="91921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However, what’s more interesting again is the </a:t>
            </a:r>
            <a:r>
              <a:rPr lang="en-GB" sz="1200" i="1" dirty="0">
                <a:effectLst/>
                <a:latin typeface="Arial" panose="020B0604020202020204" pitchFamily="34" charset="0"/>
                <a:ea typeface="Calibri" panose="020F0502020204030204" pitchFamily="34" charset="0"/>
                <a:cs typeface="Times New Roman" panose="02020603050405020304" pitchFamily="18" charset="0"/>
              </a:rPr>
              <a:t>knowledge base</a:t>
            </a:r>
            <a:r>
              <a:rPr lang="en-GB" sz="1200" dirty="0">
                <a:effectLst/>
                <a:latin typeface="Arial" panose="020B0604020202020204" pitchFamily="34" charset="0"/>
                <a:ea typeface="Calibri" panose="020F0502020204030204" pitchFamily="34" charset="0"/>
                <a:cs typeface="Times New Roman" panose="02020603050405020304" pitchFamily="18" charset="0"/>
              </a:rPr>
              <a:t> that you already have, that prompted your criticality and scepticism in this instance. For example:</a:t>
            </a:r>
          </a:p>
          <a:p>
            <a:pPr>
              <a:lnSpc>
                <a:spcPct val="150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a:t>
            </a:r>
            <a:r>
              <a:rPr lang="en-GB" sz="1200" dirty="0">
                <a:effectLst/>
                <a:latin typeface="Arial" panose="020B0604020202020204" pitchFamily="34" charset="0"/>
                <a:ea typeface="Times New Roman" panose="02020603050405020304" pitchFamily="18" charset="0"/>
              </a:rPr>
              <a:t> that scam and phishing emails exist.</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a:t>
            </a:r>
            <a:r>
              <a:rPr lang="en-GB" sz="1200" dirty="0">
                <a:effectLst/>
                <a:latin typeface="Arial" panose="020B0604020202020204" pitchFamily="34" charset="0"/>
                <a:ea typeface="Times New Roman" panose="02020603050405020304" pitchFamily="18" charset="0"/>
              </a:rPr>
              <a:t> that an organisation like Apple will use a professional corporate email address.</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know what this is likely to look like and I can compare my knowledge of what this </a:t>
            </a:r>
            <a:r>
              <a:rPr lang="en-GB" sz="1200" i="1" dirty="0">
                <a:effectLst/>
                <a:latin typeface="Arial" panose="020B0604020202020204" pitchFamily="34" charset="0"/>
                <a:ea typeface="Times New Roman" panose="02020603050405020304" pitchFamily="18" charset="0"/>
              </a:rPr>
              <a:t>should</a:t>
            </a:r>
            <a:r>
              <a:rPr lang="en-GB" sz="1200" dirty="0">
                <a:effectLst/>
                <a:latin typeface="Arial" panose="020B0604020202020204" pitchFamily="34" charset="0"/>
                <a:ea typeface="Times New Roman" panose="02020603050405020304" pitchFamily="18" charset="0"/>
              </a:rPr>
              <a:t> look like with the one used here</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a:t>
            </a:r>
            <a:r>
              <a:rPr lang="en-GB" sz="1200" dirty="0">
                <a:effectLst/>
                <a:latin typeface="Arial" panose="020B0604020202020204" pitchFamily="34" charset="0"/>
                <a:ea typeface="Times New Roman" panose="02020603050405020304" pitchFamily="18" charset="0"/>
              </a:rPr>
              <a:t> that Apple’s communications will have professional standards of spelling, punctuation and grammar</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a:t>
            </a:r>
            <a:r>
              <a:rPr lang="en-GB" sz="1200" dirty="0">
                <a:effectLst/>
                <a:latin typeface="Arial" panose="020B0604020202020204" pitchFamily="34" charset="0"/>
                <a:ea typeface="Times New Roman" panose="02020603050405020304" pitchFamily="18" charset="0"/>
              </a:rPr>
              <a:t> enough about spelling, punctuation and grammar to spot the errors and identify that this doesn’t look like a professionally written corporate communication</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a:t>
            </a:r>
            <a:r>
              <a:rPr lang="en-GB" sz="1200" dirty="0">
                <a:effectLst/>
                <a:latin typeface="Arial" panose="020B0604020202020204" pitchFamily="34" charset="0"/>
                <a:ea typeface="Times New Roman" panose="02020603050405020304" pitchFamily="18" charset="0"/>
              </a:rPr>
              <a:t> that scam and phishing emails will often ask you to click on a link, rather than navigate to the actual genuine website of the company they’re impersonating.</a:t>
            </a:r>
            <a:endParaRPr lang="en-GB" sz="1200" dirty="0">
              <a:effectLst/>
              <a:latin typeface="Times New Roman" panose="02020603050405020304" pitchFamily="18" charset="0"/>
              <a:ea typeface="Times New Roman" panose="02020603050405020304" pitchFamily="18" charset="0"/>
            </a:endParaRPr>
          </a:p>
          <a:p>
            <a:pPr marL="342900" lvl="0" indent="-342900">
              <a:buFont typeface="+mj-lt"/>
              <a:buAutoNum type="arabicPeriod"/>
            </a:pPr>
            <a:r>
              <a:rPr lang="en-GB" sz="1200" dirty="0">
                <a:effectLst/>
                <a:latin typeface="Arial" panose="020B0604020202020204" pitchFamily="34" charset="0"/>
                <a:ea typeface="Times New Roman" panose="02020603050405020304" pitchFamily="18" charset="0"/>
              </a:rPr>
              <a:t>I </a:t>
            </a:r>
            <a:r>
              <a:rPr lang="en-GB" sz="1200" i="1" dirty="0">
                <a:effectLst/>
                <a:latin typeface="Arial" panose="020B0604020202020204" pitchFamily="34" charset="0"/>
                <a:ea typeface="Times New Roman" panose="02020603050405020304" pitchFamily="18" charset="0"/>
              </a:rPr>
              <a:t>already know </a:t>
            </a:r>
            <a:r>
              <a:rPr lang="en-GB" sz="1200" dirty="0">
                <a:effectLst/>
                <a:latin typeface="Arial" panose="020B0604020202020204" pitchFamily="34" charset="0"/>
                <a:ea typeface="Times New Roman" panose="02020603050405020304" pitchFamily="18" charset="0"/>
              </a:rPr>
              <a:t>that I tend to get lots of scam and junk email at the same time each day, and that this message arrived in that time frame, with lots of others trying even more dubious ways to get hold of my data, my identity, even my money!</a:t>
            </a:r>
            <a:endParaRPr lang="en-GB" sz="1200" dirty="0">
              <a:effectLst/>
              <a:latin typeface="Times New Roman" panose="02020603050405020304" pitchFamily="18" charset="0"/>
              <a:ea typeface="Times New Roman" panose="02020603050405020304" pitchFamily="18" charset="0"/>
            </a:endParaRPr>
          </a:p>
          <a:p>
            <a:pPr>
              <a:lnSpc>
                <a:spcPct val="150000"/>
              </a:lnSpc>
            </a:pPr>
            <a:r>
              <a:rPr lang="en-GB" sz="1200" dirty="0">
                <a:effectLst/>
                <a:latin typeface="Arial" panose="020B0604020202020204" pitchFamily="34" charset="0"/>
                <a:ea typeface="Calibri" panose="020F0502020204030204" pitchFamily="34" charset="0"/>
                <a:cs typeface="Arial" panose="020B0604020202020204" pitchFamily="34" charset="0"/>
              </a:rPr>
              <a: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GB" sz="1200" dirty="0">
                <a:effectLst/>
                <a:latin typeface="Arial" panose="020B0604020202020204" pitchFamily="34" charset="0"/>
                <a:ea typeface="Calibri" panose="020F0502020204030204" pitchFamily="34" charset="0"/>
                <a:cs typeface="Arial" panose="020B0604020202020204" pitchFamily="34" charset="0"/>
              </a:rPr>
              <a:t>Therefore, in this instance, I have enough sound basic knowledge about how email scams work to be able to be sceptical and to </a:t>
            </a:r>
            <a:r>
              <a:rPr lang="en-GB" sz="1200" i="1" dirty="0">
                <a:effectLst/>
                <a:latin typeface="Arial" panose="020B0604020202020204" pitchFamily="34" charset="0"/>
                <a:ea typeface="Calibri" panose="020F0502020204030204" pitchFamily="34" charset="0"/>
                <a:cs typeface="Arial" panose="020B0604020202020204" pitchFamily="34" charset="0"/>
              </a:rPr>
              <a:t>think critically</a:t>
            </a:r>
            <a:r>
              <a:rPr lang="en-GB" sz="1200" dirty="0">
                <a:effectLst/>
                <a:latin typeface="Arial" panose="020B0604020202020204" pitchFamily="34" charset="0"/>
                <a:ea typeface="Calibri" panose="020F0502020204030204" pitchFamily="34" charset="0"/>
                <a:cs typeface="Arial" panose="020B0604020202020204" pitchFamily="34" charset="0"/>
              </a:rPr>
              <a:t> about the features of this message and form a reasoned conclusion about how I should respond. Based on the features that we’ve identified here we’ve established a </a:t>
            </a:r>
            <a:r>
              <a:rPr lang="en-GB" sz="1200" i="1" dirty="0">
                <a:effectLst/>
                <a:latin typeface="Arial" panose="020B0604020202020204" pitchFamily="34" charset="0"/>
                <a:ea typeface="Calibri" panose="020F0502020204030204" pitchFamily="34" charset="0"/>
                <a:cs typeface="Arial" panose="020B0604020202020204" pitchFamily="34" charset="0"/>
              </a:rPr>
              <a:t>position</a:t>
            </a:r>
            <a:r>
              <a:rPr lang="en-GB" sz="1200" dirty="0">
                <a:effectLst/>
                <a:latin typeface="Arial" panose="020B0604020202020204" pitchFamily="34" charset="0"/>
                <a:ea typeface="Calibri" panose="020F0502020204030204" pitchFamily="34" charset="0"/>
                <a:cs typeface="Arial" panose="020B0604020202020204" pitchFamily="34" charset="0"/>
              </a:rPr>
              <a:t> based on </a:t>
            </a:r>
            <a:r>
              <a:rPr lang="en-GB" sz="1200" i="1" dirty="0">
                <a:effectLst/>
                <a:latin typeface="Arial" panose="020B0604020202020204" pitchFamily="34" charset="0"/>
                <a:ea typeface="Calibri" panose="020F0502020204030204" pitchFamily="34" charset="0"/>
                <a:cs typeface="Arial" panose="020B0604020202020204" pitchFamily="34" charset="0"/>
              </a:rPr>
              <a:t>evidence</a:t>
            </a:r>
            <a:r>
              <a:rPr lang="en-GB" sz="1200" dirty="0">
                <a:effectLst/>
                <a:latin typeface="Arial" panose="020B0604020202020204" pitchFamily="34" charset="0"/>
                <a:ea typeface="Calibri" panose="020F0502020204030204" pitchFamily="34" charset="0"/>
                <a:cs typeface="Arial" panose="020B0604020202020204" pitchFamily="34" charset="0"/>
              </a:rPr>
              <a:t>, from which we’ve drawn conclusions about what to think, and what to do. Firstly, our position is that this is a very dodgy message and that bad things are likely to happen if I click that link. Secondly, my actions will be a) don’t click the link b) report the email as a phishing attempt c) block the sender and d) delete it.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pPr>
              <a:lnSpc>
                <a:spcPct val="150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My point here is that critical thinking is </a:t>
            </a:r>
            <a:r>
              <a:rPr lang="en-GB" sz="1200" i="1" dirty="0">
                <a:effectLst/>
                <a:latin typeface="Arial" panose="020B0604020202020204" pitchFamily="34" charset="0"/>
                <a:ea typeface="Calibri" panose="020F0502020204030204" pitchFamily="34" charset="0"/>
                <a:cs typeface="Times New Roman" panose="02020603050405020304" pitchFamily="18" charset="0"/>
              </a:rPr>
              <a:t>only</a:t>
            </a:r>
            <a:r>
              <a:rPr lang="en-GB" sz="1200" dirty="0">
                <a:effectLst/>
                <a:latin typeface="Arial" panose="020B0604020202020204" pitchFamily="34" charset="0"/>
                <a:ea typeface="Calibri" panose="020F0502020204030204" pitchFamily="34" charset="0"/>
                <a:cs typeface="Times New Roman" panose="02020603050405020304" pitchFamily="18" charset="0"/>
              </a:rPr>
              <a:t> a higher order thinking skill because it relies on a) having an existing knowledge base – in this instance about email scams and b) being able to apply that knowledge in different contexts. I get lots of different dodgy emails, and my personal and financial safety relies on me being able to identify them and take the appropriate action. If you didn’t have that underpinning knowledge base, you might be at risk of bad things happening from clicking on links that you shouldn’t – and plenty of people do fall for these scams every day because they either didn’t have that underpinning knowledge base, or because they failed to apply it in the right context. So - critical thinking itself isn’t as complicated as many people think – we all do it all the time – but it does rely on a pretty solid grasp of your subject knowledge – and if you don’t have that, criticality is going to feel a lot harder than it needs to!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7</a:t>
            </a:fld>
            <a:endParaRPr lang="en-GB" dirty="0"/>
          </a:p>
        </p:txBody>
      </p:sp>
    </p:spTree>
    <p:extLst>
      <p:ext uri="{BB962C8B-B14F-4D97-AF65-F5344CB8AC3E}">
        <p14:creationId xmlns:p14="http://schemas.microsoft.com/office/powerpoint/2010/main" val="3597759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Now, let’s look at some more academic definitions of critical thinking. One definition is that critical thinking is reasonable and reflective thinking focussed on deciding what to believe or do. In the case of my dodgy email – we used our (possibly tacit) knowledge to reason our way to a belief – or “position” - that the email was not what it claimed to be, and we decided what to do with it. In academic work, the process involves:</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Finding</a:t>
            </a: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rPr>
              <a:t>the best evidence for your topic</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Evaluating </a:t>
            </a:r>
            <a:r>
              <a:rPr lang="en-GB" sz="1800" dirty="0">
                <a:effectLst/>
                <a:latin typeface="Arial" panose="020B0604020202020204" pitchFamily="34" charset="0"/>
                <a:ea typeface="Calibri" panose="020F0502020204030204" pitchFamily="34" charset="0"/>
                <a:cs typeface="Times New Roman" panose="02020603050405020304" pitchFamily="18" charset="0"/>
              </a:rPr>
              <a:t>the strength of the evidence or arguments</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Weighing up</a:t>
            </a:r>
            <a:r>
              <a:rPr lang="en-GB" sz="1800" dirty="0">
                <a:effectLst/>
                <a:latin typeface="Arial" panose="020B0604020202020204" pitchFamily="34" charset="0"/>
                <a:ea typeface="Calibri" panose="020F0502020204030204" pitchFamily="34" charset="0"/>
                <a:cs typeface="Times New Roman" panose="02020603050405020304" pitchFamily="18" charset="0"/>
              </a:rPr>
              <a:t> opposing arguments and evidence</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Developing </a:t>
            </a:r>
            <a:r>
              <a:rPr lang="en-GB" sz="1800" dirty="0">
                <a:effectLst/>
                <a:latin typeface="Arial" panose="020B0604020202020204" pitchFamily="34" charset="0"/>
                <a:ea typeface="Calibri" panose="020F0502020204030204" pitchFamily="34" charset="0"/>
                <a:cs typeface="Times New Roman" panose="02020603050405020304" pitchFamily="18" charset="0"/>
              </a:rPr>
              <a:t>a ‘position’ based on your learning</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Synthesising</a:t>
            </a:r>
            <a:r>
              <a:rPr lang="en-GB" sz="1800" dirty="0">
                <a:effectLst/>
                <a:latin typeface="Arial" panose="020B0604020202020204" pitchFamily="34" charset="0"/>
                <a:ea typeface="Calibri" panose="020F0502020204030204" pitchFamily="34" charset="0"/>
                <a:cs typeface="Times New Roman" panose="02020603050405020304" pitchFamily="18" charset="0"/>
              </a:rPr>
              <a:t> evidence from a range of appropriate sources </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Developing</a:t>
            </a:r>
            <a:r>
              <a:rPr lang="en-GB" sz="1800" dirty="0">
                <a:effectLst/>
                <a:latin typeface="Arial" panose="020B0604020202020204" pitchFamily="34" charset="0"/>
                <a:ea typeface="Calibri" panose="020F0502020204030204" pitchFamily="34" charset="0"/>
                <a:cs typeface="Times New Roman" panose="02020603050405020304" pitchFamily="18" charset="0"/>
              </a:rPr>
              <a:t> a logical ‘line of reasoning’ to guide your reader through the evidence you’ve presented to your own conclusions and recommendations</a:t>
            </a:r>
          </a:p>
          <a:p>
            <a:pPr marL="342900" lvl="0" indent="-342900">
              <a:lnSpc>
                <a:spcPct val="150000"/>
              </a:lnSpc>
              <a:buFont typeface="Wingdings 2" panose="05020102010507070707" pitchFamily="18" charset="2"/>
              <a:buChar char=""/>
              <a:tabLst>
                <a:tab pos="457200" algn="l"/>
              </a:tabLst>
            </a:pPr>
            <a:r>
              <a:rPr lang="en-GB" sz="1800" b="1" dirty="0">
                <a:effectLst/>
                <a:latin typeface="Arial" panose="020B0604020202020204" pitchFamily="34" charset="0"/>
                <a:ea typeface="Calibri" panose="020F0502020204030204" pitchFamily="34" charset="0"/>
                <a:cs typeface="Times New Roman" panose="02020603050405020304" pitchFamily="18" charset="0"/>
              </a:rPr>
              <a:t>Communicating </a:t>
            </a:r>
            <a:r>
              <a:rPr lang="en-GB" sz="1800" dirty="0">
                <a:effectLst/>
                <a:latin typeface="Arial" panose="020B0604020202020204" pitchFamily="34" charset="0"/>
                <a:ea typeface="Calibri" panose="020F0502020204030204" pitchFamily="34" charset="0"/>
                <a:cs typeface="Times New Roman" panose="02020603050405020304" pitchFamily="18" charset="0"/>
              </a:rPr>
              <a:t>your arguments, position and conclusions in a coherent, well-structured way that convinces others.</a:t>
            </a:r>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8</a:t>
            </a:fld>
            <a:endParaRPr lang="en-GB" dirty="0"/>
          </a:p>
        </p:txBody>
      </p:sp>
    </p:spTree>
    <p:extLst>
      <p:ext uri="{BB962C8B-B14F-4D97-AF65-F5344CB8AC3E}">
        <p14:creationId xmlns:p14="http://schemas.microsoft.com/office/powerpoint/2010/main" val="428821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In the dodgy email discussion, I used the term scepticism a few times, and I think it’s worth spending a couple of minutes unpacking what this word means as it’s a really important part of critical thinking. It’s also a really important part of how your markers will read your assignments, and knowing that they do this will definitely help you to make better use of your sources and evidence! Scepticism can be defined as bringing an element of ‘polite doubt’ to your learning. It means accepting that what you know, or think you know, may be only a small part of a much bigger picture. When engaging in academic reading or using evidence in your writing, it means taking a questioning approach for example – is this claim actually true? Where is the evidence for it? Is the evidence presented good evidence? Is a writer using techniques other than evidence and logic to persuade me to uncritically accept their views – examples of this might include a writing style that makes you feel a particular emotion such as fear or anger, or by appealing to a person’s position or authority (even very well qualified people can be wrong!) </a:t>
            </a:r>
          </a:p>
          <a:p>
            <a:pPr>
              <a:lnSpc>
                <a:spcPct val="150000"/>
              </a:lnSpc>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Calibri" panose="020F0502020204030204" pitchFamily="34" charset="0"/>
                <a:cs typeface="Times New Roman" panose="02020603050405020304" pitchFamily="18" charset="0"/>
              </a:rPr>
              <a:t>At this point, it’s important to acknowledge that learning new stuff is </a:t>
            </a:r>
            <a:r>
              <a:rPr lang="en-GB" sz="1800" i="1" dirty="0">
                <a:effectLst/>
                <a:latin typeface="Arial" panose="020B0604020202020204" pitchFamily="34" charset="0"/>
                <a:ea typeface="Calibri" panose="020F0502020204030204" pitchFamily="34" charset="0"/>
                <a:cs typeface="Times New Roman" panose="02020603050405020304" pitchFamily="18" charset="0"/>
              </a:rPr>
              <a:t>really hard</a:t>
            </a:r>
            <a:r>
              <a:rPr lang="en-GB" sz="1800" dirty="0">
                <a:effectLst/>
                <a:latin typeface="Arial" panose="020B0604020202020204" pitchFamily="34" charset="0"/>
                <a:ea typeface="Calibri" panose="020F0502020204030204" pitchFamily="34" charset="0"/>
                <a:cs typeface="Times New Roman" panose="02020603050405020304" pitchFamily="18" charset="0"/>
              </a:rPr>
              <a:t> and it’s </a:t>
            </a:r>
            <a:r>
              <a:rPr lang="en-GB" sz="1800" i="1" dirty="0">
                <a:effectLst/>
                <a:latin typeface="Arial" panose="020B0604020202020204" pitchFamily="34" charset="0"/>
                <a:ea typeface="Calibri" panose="020F0502020204030204" pitchFamily="34" charset="0"/>
                <a:cs typeface="Times New Roman" panose="02020603050405020304" pitchFamily="18" charset="0"/>
              </a:rPr>
              <a:t>even harder</a:t>
            </a:r>
            <a:r>
              <a:rPr lang="en-GB" sz="1800" dirty="0">
                <a:effectLst/>
                <a:latin typeface="Arial" panose="020B0604020202020204" pitchFamily="34" charset="0"/>
                <a:ea typeface="Calibri" panose="020F0502020204030204" pitchFamily="34" charset="0"/>
                <a:cs typeface="Times New Roman" panose="02020603050405020304" pitchFamily="18" charset="0"/>
              </a:rPr>
              <a:t> if that new information or evidence contradicts or challenges your existing beliefs or values – particularly if these are deeply held core beliefs and values. It can feel almost – destabilising, in a way as though your entire identity is being called into question. However, it’s really, really important that you do learn to acknowledge that your current position really is probably only part of the picture and to approach your reading and learning with an open mind. This is </a:t>
            </a:r>
            <a:r>
              <a:rPr lang="en-GB" sz="1800" i="1" dirty="0">
                <a:effectLst/>
                <a:latin typeface="Arial" panose="020B0604020202020204" pitchFamily="34" charset="0"/>
                <a:ea typeface="Calibri" panose="020F0502020204030204" pitchFamily="34" charset="0"/>
                <a:cs typeface="Times New Roman" panose="02020603050405020304" pitchFamily="18" charset="0"/>
              </a:rPr>
              <a:t>essential </a:t>
            </a:r>
            <a:r>
              <a:rPr lang="en-GB" sz="1800" dirty="0">
                <a:effectLst/>
                <a:latin typeface="Arial" panose="020B0604020202020204" pitchFamily="34" charset="0"/>
                <a:ea typeface="Calibri" panose="020F0502020204030204" pitchFamily="34" charset="0"/>
                <a:cs typeface="Times New Roman" panose="02020603050405020304" pitchFamily="18" charset="0"/>
              </a:rPr>
              <a:t>for developing critical thinking skills for both academic and professional practice. </a:t>
            </a:r>
          </a:p>
          <a:p>
            <a:endParaRPr lang="en-GB" dirty="0"/>
          </a:p>
        </p:txBody>
      </p:sp>
      <p:sp>
        <p:nvSpPr>
          <p:cNvPr id="4" name="Slide Number Placeholder 3"/>
          <p:cNvSpPr>
            <a:spLocks noGrp="1"/>
          </p:cNvSpPr>
          <p:nvPr>
            <p:ph type="sldNum" sz="quarter" idx="5"/>
          </p:nvPr>
        </p:nvSpPr>
        <p:spPr/>
        <p:txBody>
          <a:bodyPr/>
          <a:lstStyle/>
          <a:p>
            <a:fld id="{9D70B73C-709B-4CC7-8042-A36655346C43}" type="slidenum">
              <a:rPr lang="en-GB" smtClean="0"/>
              <a:t>9</a:t>
            </a:fld>
            <a:endParaRPr lang="en-GB" dirty="0"/>
          </a:p>
        </p:txBody>
      </p:sp>
    </p:spTree>
    <p:extLst>
      <p:ext uri="{BB962C8B-B14F-4D97-AF65-F5344CB8AC3E}">
        <p14:creationId xmlns:p14="http://schemas.microsoft.com/office/powerpoint/2010/main" val="1048637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3870851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7275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09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dirty="0"/>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dirty="0"/>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dirty="0"/>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dirty="0"/>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177780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endParaRPr lang="en-GB" dirty="0"/>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43780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dirty="0"/>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dirty="0"/>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222692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342354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dirty="0"/>
              <a:t>PowerPoint slide description here</a:t>
            </a:r>
            <a:endParaRPr lang="en-US" dirty="0"/>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dirty="0"/>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dirty="0"/>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dirty="0"/>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dirty="0"/>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449163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354961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601216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dirty="0"/>
              <a:t>PowerPoint slide description here</a:t>
            </a:r>
            <a:endParaRPr lang="en-US" dirty="0"/>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405113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dirty="0"/>
              <a:t>PowerPoint slide description here</a:t>
            </a:r>
            <a:endParaRPr lang="en-US" dirty="0"/>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dirty="0"/>
              <a:t>Insert introduction text here</a:t>
            </a:r>
          </a:p>
        </p:txBody>
      </p:sp>
    </p:spTree>
    <p:extLst>
      <p:ext uri="{BB962C8B-B14F-4D97-AF65-F5344CB8AC3E}">
        <p14:creationId xmlns:p14="http://schemas.microsoft.com/office/powerpoint/2010/main" val="17120586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dirty="0"/>
              <a:t>Your title here</a:t>
            </a:r>
            <a:endParaRPr lang="en-US" dirty="0"/>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Your subtitle here</a:t>
            </a:r>
            <a:endParaRPr lang="en-US" dirty="0"/>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dirty="0"/>
              <a:t>Your name here</a:t>
            </a:r>
          </a:p>
          <a:p>
            <a:pPr lvl="1"/>
            <a:r>
              <a:rPr lang="en-GB" dirty="0"/>
              <a:t>Department / Faculty name</a:t>
            </a:r>
          </a:p>
          <a:p>
            <a:pPr lvl="2"/>
            <a:r>
              <a:rPr lang="en-GB" dirty="0"/>
              <a:t>Wednesday 20 January 2021</a:t>
            </a:r>
          </a:p>
        </p:txBody>
      </p:sp>
    </p:spTree>
    <p:extLst>
      <p:ext uri="{BB962C8B-B14F-4D97-AF65-F5344CB8AC3E}">
        <p14:creationId xmlns:p14="http://schemas.microsoft.com/office/powerpoint/2010/main" val="398531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47172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dirty="0"/>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169906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dirty="0"/>
              <a:t>PowerPoint slide description here</a:t>
            </a:r>
            <a:endParaRPr lang="en-US" dirty="0"/>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dirty="0"/>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dirty="0"/>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9941506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dirty="0"/>
              <a:t>PowerPoint slide description here</a:t>
            </a:r>
            <a:endParaRPr lang="en-US" dirty="0"/>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dirty="0"/>
              <a:t>Your title here</a:t>
            </a:r>
            <a:endParaRPr lang="en-US" dirty="0"/>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dirty="0"/>
              <a:t>Your subtitle here</a:t>
            </a:r>
            <a:endParaRPr lang="en-US" dirty="0"/>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dirty="0"/>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dirty="0"/>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764731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dirty="0"/>
              <a:t>PowerPoint slide description here</a:t>
            </a:r>
            <a:endParaRPr lang="en-US" dirty="0"/>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dirty="0"/>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dirty="0"/>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dirty="0"/>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210955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dirty="0"/>
              <a:t>PowerPoint slide description here</a:t>
            </a:r>
            <a:endParaRPr lang="en-US" dirty="0"/>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dirty="0"/>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dirty="0"/>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dirty="0"/>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dirty="0"/>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566326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dirty="0"/>
              <a:t>PowerPoint slide description here</a:t>
            </a:r>
            <a:endParaRPr lang="en-US" dirty="0"/>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dirty="0"/>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dirty="0"/>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dirty="0"/>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dirty="0"/>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dirty="0"/>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dirty="0"/>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dirty="0"/>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dirty="0"/>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3096621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dirty="0"/>
              <a:t>PowerPoint slide description here</a:t>
            </a:r>
            <a:endParaRPr lang="en-US" dirty="0"/>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dirty="0"/>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dirty="0"/>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dirty="0"/>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dirty="0"/>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dirty="0"/>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dirty="0"/>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dirty="0"/>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dirty="0"/>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dirty="0"/>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47433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40307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80571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dirty="0"/>
              <a:t>PowerPoint slide description here</a:t>
            </a:r>
            <a:endParaRPr lang="en-US" dirty="0"/>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dirty="0"/>
              <a:t>Your section title here</a:t>
            </a:r>
            <a:endParaRPr lang="en-US" dirty="0"/>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dirty="0"/>
              <a:t>Your subtitle here</a:t>
            </a:r>
            <a:endParaRPr lang="en-US" dirty="0"/>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dirty="0"/>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7055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dirty="0"/>
              <a:t>PowerPoint slide description here</a:t>
            </a:r>
            <a:endParaRPr lang="en-US" dirty="0"/>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dirty="0"/>
              <a:t>Your title here</a:t>
            </a:r>
            <a:endParaRPr lang="en-US" dirty="0"/>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dirty="0"/>
              <a:t>Your subtitle here</a:t>
            </a:r>
            <a:endParaRPr lang="en-US" dirty="0"/>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dirty="0"/>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33238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3946709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dirty="0"/>
              <a:t>PowerPoint slide description here</a:t>
            </a:r>
            <a:endParaRPr lang="en-US" dirty="0"/>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dirty="0"/>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dirty="0"/>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83425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dirty="0"/>
              <a:t>PowerPoint slide description here</a:t>
            </a:r>
            <a:endParaRPr lang="en-US" dirty="0"/>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dirty="0"/>
              <a:t>Your title here</a:t>
            </a:r>
            <a:endParaRPr lang="en-US" dirty="0"/>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dirty="0"/>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dirty="0"/>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dirty="0"/>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dirty="0"/>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250868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3"/>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25900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p15:clr>
            <a:srgbClr val="F26B43"/>
          </p15:clr>
        </p15:guide>
        <p15:guide id="2" pos="160">
          <p15:clr>
            <a:srgbClr val="F26B43"/>
          </p15:clr>
        </p15:guide>
        <p15:guide id="3" pos="7520">
          <p15:clr>
            <a:srgbClr val="F26B43"/>
          </p15:clr>
        </p15:guide>
        <p15:guide id="4" orient="horz" pos="561">
          <p15:clr>
            <a:srgbClr val="F26B43"/>
          </p15:clr>
        </p15:guide>
        <p15:guide id="5" pos="910">
          <p15:clr>
            <a:srgbClr val="F26B43"/>
          </p15:clr>
        </p15:guide>
        <p15:guide id="7" pos="316">
          <p15:clr>
            <a:srgbClr val="F26B43"/>
          </p15:clr>
        </p15:guide>
        <p15:guide id="8" pos="6896">
          <p15:clr>
            <a:srgbClr val="F26B43"/>
          </p15:clr>
        </p15:guide>
        <p15:guide id="9" orient="horz" pos="3996">
          <p15:clr>
            <a:srgbClr val="F26B43"/>
          </p15:clr>
        </p15:guide>
        <p15:guide id="10" orient="horz" pos="4078">
          <p15:clr>
            <a:srgbClr val="F26B43"/>
          </p15:clr>
        </p15:guide>
        <p15:guide id="11" orient="horz" pos="31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dirty="0"/>
              <a:t>PowerPoint slide description here</a:t>
            </a:r>
            <a:endParaRPr lang="en-US" dirty="0"/>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dirty="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dirty="0"/>
          </a:p>
        </p:txBody>
      </p:sp>
    </p:spTree>
    <p:extLst>
      <p:ext uri="{BB962C8B-B14F-4D97-AF65-F5344CB8AC3E}">
        <p14:creationId xmlns:p14="http://schemas.microsoft.com/office/powerpoint/2010/main" val="14015163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p15:clr>
            <a:srgbClr val="F26B43"/>
          </p15:clr>
        </p15:guide>
        <p15:guide id="2" pos="160">
          <p15:clr>
            <a:srgbClr val="F26B43"/>
          </p15:clr>
        </p15:guide>
        <p15:guide id="3" pos="7520">
          <p15:clr>
            <a:srgbClr val="F26B43"/>
          </p15:clr>
        </p15:guide>
        <p15:guide id="4" orient="horz" pos="561">
          <p15:clr>
            <a:srgbClr val="F26B43"/>
          </p15:clr>
        </p15:guide>
        <p15:guide id="5" pos="910">
          <p15:clr>
            <a:srgbClr val="F26B43"/>
          </p15:clr>
        </p15:guide>
        <p15:guide id="7" pos="316">
          <p15:clr>
            <a:srgbClr val="F26B43"/>
          </p15:clr>
        </p15:guide>
        <p15:guide id="8" pos="6896">
          <p15:clr>
            <a:srgbClr val="F26B43"/>
          </p15:clr>
        </p15:guide>
        <p15:guide id="9" orient="horz" pos="3996">
          <p15:clr>
            <a:srgbClr val="F26B43"/>
          </p15:clr>
        </p15:guide>
        <p15:guide id="10" orient="horz" pos="4078">
          <p15:clr>
            <a:srgbClr val="F26B43"/>
          </p15:clr>
        </p15:guide>
        <p15:guide id="11" orient="horz" pos="318">
          <p15:clr>
            <a:srgbClr val="F26B43"/>
          </p15:clr>
        </p15:guide>
      </p15:sldGuideLst>
    </p:ext>
  </p:extLst>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google.com/url?sa=t&amp;rct=j&amp;q=&amp;esrc=s&amp;source=web&amp;cd=&amp;ved=2ahUKEwj-0JjJmL_yAhUDZcAKHVuWAI8QFnoECAMQAQ&amp;url=https%3A%2F%2Fwww.qaa.ac.uk%2Fdocs%2Fqaa%2Fquality-code%2Fqualifications-frameworks.pdf&amp;usg=AOvVaw0bJwZ8CalHxQMHlnkIKoMT" TargetMode="External"/><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hyperlink" Target="https://creativecommons.org/licenses/by-nc-sa/3.0/" TargetMode="External"/><Relationship Id="rId4" Type="http://schemas.openxmlformats.org/officeDocument/2006/relationships/hyperlink" Target="https://www.peoplematters.in/article/talent-assessment/how-give-your-employees-voice-1103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hyperlink" Target="https://www.plymouth.ac.uk/uploads/production/document/path/1/1710/Critical_Thinking.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mc.org.uk/standards/code/" TargetMode="External"/><Relationship Id="rId2" Type="http://schemas.openxmlformats.org/officeDocument/2006/relationships/hyperlink" Target="https://education.illinois.edu/docs/default-source/faculty-documents/robert-ennis/thenatureofcriticalthinking_51711_000.pdf" TargetMode="External"/><Relationship Id="rId1" Type="http://schemas.openxmlformats.org/officeDocument/2006/relationships/slideLayout" Target="../slideLayouts/slideLayout19.xml"/><Relationship Id="rId5" Type="http://schemas.openxmlformats.org/officeDocument/2006/relationships/hyperlink" Target="https://www.apa.org/monitor/2017/05/alternative-facts" TargetMode="External"/><Relationship Id="rId4" Type="http://schemas.openxmlformats.org/officeDocument/2006/relationships/hyperlink" Target="https://www.plymouth.ac.uk/uploads/production/document/path/1/1710/Critical_Thinking.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www.apa.org/monitor/2017/05/alternative-facts"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hyperlink" Target="https://www.nmc.org.uk/standards/code/"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2E47-B44E-43F0-83E9-55BEBA413BA9}"/>
              </a:ext>
            </a:extLst>
          </p:cNvPr>
          <p:cNvSpPr>
            <a:spLocks noGrp="1"/>
          </p:cNvSpPr>
          <p:nvPr>
            <p:ph type="title"/>
          </p:nvPr>
        </p:nvSpPr>
        <p:spPr>
          <a:xfrm>
            <a:off x="4463143" y="0"/>
            <a:ext cx="7473845" cy="890588"/>
          </a:xfrm>
        </p:spPr>
        <p:txBody>
          <a:bodyPr vert="horz" lIns="0" tIns="0" rIns="0" bIns="72000" rtlCol="0" anchor="ctr" anchorCtr="0">
            <a:normAutofit/>
          </a:bodyPr>
          <a:lstStyle/>
          <a:p>
            <a:r>
              <a:rPr lang="en-GB" b="1" dirty="0"/>
              <a:t>Level 6: What are your assessors looking for (Academic Practice)?</a:t>
            </a:r>
          </a:p>
        </p:txBody>
      </p:sp>
      <p:sp>
        <p:nvSpPr>
          <p:cNvPr id="5" name="TextBox 4">
            <a:extLst>
              <a:ext uri="{FF2B5EF4-FFF2-40B4-BE49-F238E27FC236}">
                <a16:creationId xmlns:a16="http://schemas.microsoft.com/office/drawing/2014/main" id="{8234A398-B9A4-43C6-A3F6-8F3D724AC6EC}"/>
              </a:ext>
            </a:extLst>
          </p:cNvPr>
          <p:cNvSpPr txBox="1"/>
          <p:nvPr/>
        </p:nvSpPr>
        <p:spPr>
          <a:xfrm>
            <a:off x="5342389" y="890588"/>
            <a:ext cx="6391275" cy="671512"/>
          </a:xfrm>
          <a:prstGeom prst="rect">
            <a:avLst/>
          </a:prstGeom>
        </p:spPr>
        <p:txBody>
          <a:bodyPr vert="horz" lIns="0" tIns="0" rIns="0" bIns="0" rtlCol="0">
            <a:normAutofit/>
          </a:bodyPr>
          <a:lstStyle/>
          <a:p>
            <a:pPr marL="6350" marR="0" fontAlgn="auto">
              <a:lnSpc>
                <a:spcPct val="120000"/>
              </a:lnSpc>
              <a:spcAft>
                <a:spcPts val="600"/>
              </a:spcAft>
              <a:buClrTx/>
              <a:buSzPct val="100000"/>
              <a:defRPr/>
            </a:pPr>
            <a:r>
              <a:rPr kumimoji="0" lang="en-GB" b="0" i="0" u="none" strike="noStrike" cap="none" spc="0" normalizeH="0" baseline="0" noProof="0" dirty="0">
                <a:ln>
                  <a:noFill/>
                </a:ln>
                <a:effectLst/>
                <a:uLnTx/>
                <a:uFillTx/>
                <a:latin typeface="+mj-lt"/>
              </a:rPr>
              <a:t>Adapted from: </a:t>
            </a:r>
            <a:r>
              <a:rPr kumimoji="0" lang="en-GB" b="0" i="0" u="none" strike="noStrike" cap="none" spc="0" normalizeH="0" baseline="0" noProof="0" dirty="0">
                <a:ln>
                  <a:noFill/>
                </a:ln>
                <a:effectLst/>
                <a:uLnTx/>
                <a:uFillTx/>
                <a:latin typeface="+mj-lt"/>
                <a:hlinkClick r:id="rId3"/>
              </a:rPr>
              <a:t>Quality Assurance Agency (2014)</a:t>
            </a:r>
            <a:endParaRPr kumimoji="0" lang="en-GB" b="0" i="0" u="none" strike="noStrike" cap="none" spc="0" normalizeH="0" baseline="0" noProof="0" dirty="0">
              <a:ln>
                <a:noFill/>
              </a:ln>
              <a:effectLst/>
              <a:uLnTx/>
              <a:uFillTx/>
              <a:latin typeface="+mj-lt"/>
            </a:endParaRPr>
          </a:p>
        </p:txBody>
      </p:sp>
      <p:sp>
        <p:nvSpPr>
          <p:cNvPr id="3" name="Slide Number Placeholder 2">
            <a:extLst>
              <a:ext uri="{FF2B5EF4-FFF2-40B4-BE49-F238E27FC236}">
                <a16:creationId xmlns:a16="http://schemas.microsoft.com/office/drawing/2014/main" id="{47B4B557-935B-40E6-BE3E-915BBD7CE942}"/>
              </a:ext>
            </a:extLst>
          </p:cNvPr>
          <p:cNvSpPr>
            <a:spLocks noGrp="1"/>
          </p:cNvSpPr>
          <p:nvPr>
            <p:ph type="sldNum" sz="quarter" idx="28"/>
          </p:nvPr>
        </p:nvSpPr>
        <p:spPr>
          <a:xfrm>
            <a:off x="11677523" y="6604000"/>
            <a:ext cx="303213" cy="254000"/>
          </a:xfrm>
        </p:spPr>
        <p:txBody>
          <a:bodyPr lIns="0" tIns="46800" rIns="0" anchor="ctr" anchorCtr="0">
            <a:normAutofit/>
          </a:bodyPr>
          <a:lstStyle/>
          <a:p>
            <a:pPr marR="0" lvl="0" indent="0" fontAlgn="auto">
              <a:lnSpc>
                <a:spcPct val="90000"/>
              </a:lnSpc>
              <a:spcBef>
                <a:spcPts val="0"/>
              </a:spcBef>
              <a:spcAft>
                <a:spcPts val="600"/>
              </a:spcAft>
              <a:buClrTx/>
              <a:buSzTx/>
              <a:buFontTx/>
              <a:buNone/>
              <a:tabLst/>
              <a:defRPr/>
            </a:pPr>
            <a:fld id="{D7E85FC7-13DC-D24B-89C2-5E16CAE8A885}" type="slidenum">
              <a:rPr kumimoji="0" lang="en-US" sz="1100" b="0" i="0" u="none" strike="noStrike" cap="none" spc="0" normalizeH="0" baseline="0" noProof="0" smtClean="0">
                <a:ln>
                  <a:noFill/>
                </a:ln>
                <a:effectLst/>
                <a:uLnTx/>
                <a:uFillTx/>
              </a:rPr>
              <a:pPr marR="0" lvl="0" indent="0" fontAlgn="auto">
                <a:lnSpc>
                  <a:spcPct val="90000"/>
                </a:lnSpc>
                <a:spcBef>
                  <a:spcPts val="0"/>
                </a:spcBef>
                <a:spcAft>
                  <a:spcPts val="600"/>
                </a:spcAft>
                <a:buClrTx/>
                <a:buSzTx/>
                <a:buFontTx/>
                <a:buNone/>
                <a:tabLst/>
                <a:defRPr/>
              </a:pPr>
              <a:t>1</a:t>
            </a:fld>
            <a:endParaRPr kumimoji="0" lang="en-US" sz="1100" b="0" i="0" u="none" strike="noStrike" cap="none" spc="0" normalizeH="0" baseline="0" noProof="0">
              <a:ln>
                <a:noFill/>
              </a:ln>
              <a:effectLst/>
              <a:uLnTx/>
              <a:uFillTx/>
            </a:endParaRPr>
          </a:p>
        </p:txBody>
      </p:sp>
      <p:graphicFrame>
        <p:nvGraphicFramePr>
          <p:cNvPr id="11" name="Diagram 10">
            <a:extLst>
              <a:ext uri="{FF2B5EF4-FFF2-40B4-BE49-F238E27FC236}">
                <a16:creationId xmlns:a16="http://schemas.microsoft.com/office/drawing/2014/main" id="{BDCD9365-24BF-4CF9-B37B-0D3A26723022}"/>
              </a:ext>
            </a:extLst>
          </p:cNvPr>
          <p:cNvGraphicFramePr/>
          <p:nvPr>
            <p:extLst>
              <p:ext uri="{D42A27DB-BD31-4B8C-83A1-F6EECF244321}">
                <p14:modId xmlns:p14="http://schemas.microsoft.com/office/powerpoint/2010/main" val="3803992095"/>
              </p:ext>
            </p:extLst>
          </p:nvPr>
        </p:nvGraphicFramePr>
        <p:xfrm>
          <a:off x="458335" y="783771"/>
          <a:ext cx="11478653" cy="55081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4775FCED-E4ED-473D-AAEB-1C9A48F2913F}"/>
              </a:ext>
            </a:extLst>
          </p:cNvPr>
          <p:cNvSpPr txBox="1"/>
          <p:nvPr/>
        </p:nvSpPr>
        <p:spPr>
          <a:xfrm>
            <a:off x="552674" y="6290016"/>
            <a:ext cx="6391275" cy="335756"/>
          </a:xfrm>
          <a:prstGeom prst="rect">
            <a:avLst/>
          </a:prstGeom>
        </p:spPr>
        <p:txBody>
          <a:bodyPr vert="horz" lIns="0" tIns="0" rIns="0" bIns="0" rtlCol="0">
            <a:normAutofit/>
          </a:bodyPr>
          <a:lstStyle/>
          <a:p>
            <a:pPr marL="6350" marR="0" fontAlgn="auto">
              <a:lnSpc>
                <a:spcPct val="120000"/>
              </a:lnSpc>
              <a:spcAft>
                <a:spcPts val="600"/>
              </a:spcAft>
              <a:buClrTx/>
              <a:buSzPct val="100000"/>
              <a:defRPr/>
            </a:pPr>
            <a:r>
              <a:rPr kumimoji="0" lang="en-GB" i="0" u="none" strike="noStrike" cap="none" spc="0" normalizeH="0" baseline="0" noProof="0" dirty="0">
                <a:ln>
                  <a:noFill/>
                </a:ln>
                <a:effectLst/>
                <a:uLnTx/>
                <a:uFillTx/>
              </a:rPr>
              <a:t>Adapted from: </a:t>
            </a:r>
            <a:r>
              <a:rPr kumimoji="0" lang="en-GB" i="0" u="none" strike="noStrike" cap="none" spc="0" normalizeH="0" baseline="0" noProof="0" dirty="0">
                <a:ln>
                  <a:noFill/>
                </a:ln>
                <a:effectLst/>
                <a:uLnTx/>
                <a:uFillTx/>
                <a:hlinkClick r:id="rId3"/>
              </a:rPr>
              <a:t>Quality Assurance Agency (2014)</a:t>
            </a:r>
            <a:endParaRPr kumimoji="0" lang="en-GB" i="0" u="none" strike="noStrike" cap="none" spc="0" normalizeH="0" baseline="0" noProof="0" dirty="0">
              <a:ln>
                <a:noFill/>
              </a:ln>
              <a:effectLst/>
              <a:uLnTx/>
              <a:uFillTx/>
            </a:endParaRPr>
          </a:p>
        </p:txBody>
      </p:sp>
    </p:spTree>
    <p:extLst>
      <p:ext uri="{BB962C8B-B14F-4D97-AF65-F5344CB8AC3E}">
        <p14:creationId xmlns:p14="http://schemas.microsoft.com/office/powerpoint/2010/main" val="1145318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3D04A-1304-4DBA-AB39-BF2A730460B7}"/>
              </a:ext>
            </a:extLst>
          </p:cNvPr>
          <p:cNvSpPr>
            <a:spLocks noGrp="1"/>
          </p:cNvSpPr>
          <p:nvPr>
            <p:ph type="title"/>
          </p:nvPr>
        </p:nvSpPr>
        <p:spPr>
          <a:xfrm>
            <a:off x="6221994" y="0"/>
            <a:ext cx="5714994" cy="890588"/>
          </a:xfrm>
        </p:spPr>
        <p:txBody>
          <a:bodyPr vert="horz" lIns="0" tIns="0" rIns="0" bIns="72000" rtlCol="0" anchor="ctr" anchorCtr="0">
            <a:normAutofit/>
          </a:bodyPr>
          <a:lstStyle/>
          <a:p>
            <a:r>
              <a:rPr lang="en-GB" b="1" dirty="0"/>
              <a:t>Academic Voice</a:t>
            </a:r>
          </a:p>
        </p:txBody>
      </p:sp>
      <p:sp>
        <p:nvSpPr>
          <p:cNvPr id="15" name="Text Placeholder 2">
            <a:extLst>
              <a:ext uri="{FF2B5EF4-FFF2-40B4-BE49-F238E27FC236}">
                <a16:creationId xmlns:a16="http://schemas.microsoft.com/office/drawing/2014/main" id="{880F106F-221E-4D08-85B3-BD1CDF17CAD4}"/>
              </a:ext>
            </a:extLst>
          </p:cNvPr>
          <p:cNvSpPr>
            <a:spLocks noGrp="1"/>
          </p:cNvSpPr>
          <p:nvPr>
            <p:ph type="body" sz="quarter" idx="30"/>
          </p:nvPr>
        </p:nvSpPr>
        <p:spPr>
          <a:xfrm>
            <a:off x="5437854" y="546895"/>
            <a:ext cx="6391275" cy="671512"/>
          </a:xfrm>
        </p:spPr>
        <p:txBody>
          <a:bodyPr/>
          <a:lstStyle/>
          <a:p>
            <a:r>
              <a:rPr lang="en-US" dirty="0"/>
              <a:t>Finding your voice</a:t>
            </a:r>
          </a:p>
        </p:txBody>
      </p:sp>
      <p:sp>
        <p:nvSpPr>
          <p:cNvPr id="4" name="Content Placeholder 2">
            <a:extLst>
              <a:ext uri="{FF2B5EF4-FFF2-40B4-BE49-F238E27FC236}">
                <a16:creationId xmlns:a16="http://schemas.microsoft.com/office/drawing/2014/main" id="{523D188B-1F84-41AD-A884-C3F9EAD2E25F}"/>
              </a:ext>
            </a:extLst>
          </p:cNvPr>
          <p:cNvSpPr txBox="1">
            <a:spLocks/>
          </p:cNvSpPr>
          <p:nvPr/>
        </p:nvSpPr>
        <p:spPr>
          <a:xfrm>
            <a:off x="5076825" y="1351757"/>
            <a:ext cx="7029450" cy="4991893"/>
          </a:xfrm>
          <a:prstGeom prst="rect">
            <a:avLst/>
          </a:prstGeom>
        </p:spPr>
        <p:txBody>
          <a:bodyPr vert="horz" lIns="0" tIns="0" rIns="0" bIns="0" rtlCol="0">
            <a:noAutofit/>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indent="-342900">
              <a:lnSpc>
                <a:spcPct val="120000"/>
              </a:lnSpc>
              <a:spcAft>
                <a:spcPts val="600"/>
              </a:spcAft>
            </a:pPr>
            <a:r>
              <a:rPr lang="en-GB" sz="2000" kern="1200" dirty="0">
                <a:latin typeface="+mn-lt"/>
                <a:ea typeface="+mn-ea"/>
                <a:cs typeface="+mn-cs"/>
              </a:rPr>
              <a:t>Academic writing contains many ‘voices’: the voices of other authors, and your own</a:t>
            </a:r>
          </a:p>
          <a:p>
            <a:pPr marL="349250" indent="-342900">
              <a:lnSpc>
                <a:spcPct val="120000"/>
              </a:lnSpc>
              <a:spcAft>
                <a:spcPts val="600"/>
              </a:spcAft>
            </a:pPr>
            <a:r>
              <a:rPr lang="en-GB" sz="2000" kern="1200" dirty="0">
                <a:latin typeface="+mn-lt"/>
                <a:ea typeface="+mn-ea"/>
                <a:cs typeface="+mn-cs"/>
              </a:rPr>
              <a:t>At Levels 5/6, the notion of </a:t>
            </a:r>
            <a:r>
              <a:rPr lang="en-GB" sz="2000" i="1" kern="1200" dirty="0">
                <a:latin typeface="+mn-lt"/>
                <a:ea typeface="+mn-ea"/>
                <a:cs typeface="+mn-cs"/>
              </a:rPr>
              <a:t>criticality</a:t>
            </a:r>
            <a:r>
              <a:rPr lang="en-GB" sz="2000" kern="1200" dirty="0">
                <a:latin typeface="+mn-lt"/>
                <a:ea typeface="+mn-ea"/>
                <a:cs typeface="+mn-cs"/>
              </a:rPr>
              <a:t> means that your own ‘academic voice’ can be brought to the forefront</a:t>
            </a:r>
          </a:p>
          <a:p>
            <a:pPr marL="349250" indent="-342900">
              <a:lnSpc>
                <a:spcPct val="120000"/>
              </a:lnSpc>
              <a:spcAft>
                <a:spcPts val="600"/>
              </a:spcAft>
            </a:pPr>
            <a:r>
              <a:rPr lang="en-GB" sz="2000" kern="1200" dirty="0">
                <a:latin typeface="+mn-lt"/>
                <a:ea typeface="+mn-ea"/>
                <a:cs typeface="+mn-cs"/>
              </a:rPr>
              <a:t>Essentially, this means developing and presenting your own </a:t>
            </a:r>
            <a:r>
              <a:rPr lang="en-GB" sz="2000" i="1" kern="1200" dirty="0">
                <a:latin typeface="+mn-lt"/>
                <a:ea typeface="+mn-ea"/>
                <a:cs typeface="+mn-cs"/>
              </a:rPr>
              <a:t>position</a:t>
            </a:r>
            <a:r>
              <a:rPr lang="en-GB" sz="2000" kern="1200" dirty="0">
                <a:latin typeface="+mn-lt"/>
                <a:ea typeface="+mn-ea"/>
                <a:cs typeface="+mn-cs"/>
              </a:rPr>
              <a:t> on what you have read. </a:t>
            </a:r>
          </a:p>
          <a:p>
            <a:pPr marL="349250" indent="-342900">
              <a:lnSpc>
                <a:spcPct val="120000"/>
              </a:lnSpc>
              <a:spcAft>
                <a:spcPts val="600"/>
              </a:spcAft>
            </a:pPr>
            <a:r>
              <a:rPr lang="en-GB" sz="2000" kern="1200" dirty="0">
                <a:latin typeface="+mn-lt"/>
                <a:ea typeface="+mn-ea"/>
                <a:cs typeface="+mn-cs"/>
              </a:rPr>
              <a:t>This could be a conclusion, decision, solution, recommendation etc…</a:t>
            </a:r>
          </a:p>
          <a:p>
            <a:pPr marL="349250" indent="-342900">
              <a:lnSpc>
                <a:spcPct val="120000"/>
              </a:lnSpc>
              <a:spcAft>
                <a:spcPts val="600"/>
              </a:spcAft>
            </a:pPr>
            <a:r>
              <a:rPr lang="en-GB" sz="2000" kern="1200" dirty="0">
                <a:latin typeface="+mn-lt"/>
                <a:ea typeface="+mn-ea"/>
                <a:cs typeface="+mn-cs"/>
              </a:rPr>
              <a:t>This </a:t>
            </a:r>
            <a:r>
              <a:rPr lang="en-GB" sz="2000" i="1" kern="1200" dirty="0">
                <a:latin typeface="+mn-lt"/>
                <a:ea typeface="+mn-ea"/>
                <a:cs typeface="+mn-cs"/>
              </a:rPr>
              <a:t>position</a:t>
            </a:r>
            <a:r>
              <a:rPr lang="en-GB" sz="2000" kern="1200" dirty="0">
                <a:latin typeface="+mn-lt"/>
                <a:ea typeface="+mn-ea"/>
                <a:cs typeface="+mn-cs"/>
              </a:rPr>
              <a:t> must be based on your own careful consideration of appropriate information and evidence (use the reading lists!). </a:t>
            </a:r>
          </a:p>
          <a:p>
            <a:pPr marL="349250" indent="-342900">
              <a:lnSpc>
                <a:spcPct val="120000"/>
              </a:lnSpc>
              <a:spcAft>
                <a:spcPts val="600"/>
              </a:spcAft>
            </a:pPr>
            <a:r>
              <a:rPr lang="en-GB" sz="2000" kern="1200" dirty="0">
                <a:latin typeface="+mn-lt"/>
                <a:ea typeface="+mn-ea"/>
                <a:cs typeface="+mn-cs"/>
              </a:rPr>
              <a:t>It is not the same thing as your already existing opinion!</a:t>
            </a:r>
          </a:p>
        </p:txBody>
      </p:sp>
      <p:pic>
        <p:nvPicPr>
          <p:cNvPr id="7" name="Picture 6" descr="A thought bubble containing pictires of different people">
            <a:extLst>
              <a:ext uri="{FF2B5EF4-FFF2-40B4-BE49-F238E27FC236}">
                <a16:creationId xmlns:a16="http://schemas.microsoft.com/office/drawing/2014/main" id="{2CAA1029-9A18-4DC1-8BE5-6ACED944954A}"/>
              </a:ext>
            </a:extLst>
          </p:cNvPr>
          <p:cNvPicPr>
            <a:picLocks noChangeAspect="1"/>
          </p:cNvPicPr>
          <p:nvPr/>
        </p:nvPicPr>
        <p:blipFill rotWithShape="1">
          <a:blip r:embed="rId3">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20" y="890588"/>
            <a:ext cx="4884718" cy="5713412"/>
          </a:xfrm>
          <a:prstGeom prst="rect">
            <a:avLst/>
          </a:prstGeom>
          <a:noFill/>
        </p:spPr>
      </p:pic>
      <p:sp>
        <p:nvSpPr>
          <p:cNvPr id="3" name="Slide Number Placeholder 2">
            <a:extLst>
              <a:ext uri="{FF2B5EF4-FFF2-40B4-BE49-F238E27FC236}">
                <a16:creationId xmlns:a16="http://schemas.microsoft.com/office/drawing/2014/main" id="{64F808C4-2A60-4B58-AC88-244AE6F6BD2C}"/>
              </a:ext>
            </a:extLst>
          </p:cNvPr>
          <p:cNvSpPr>
            <a:spLocks noGrp="1"/>
          </p:cNvSpPr>
          <p:nvPr>
            <p:ph type="sldNum" sz="quarter" idx="28"/>
          </p:nvPr>
        </p:nvSpPr>
        <p:spPr>
          <a:xfrm>
            <a:off x="11677523" y="6604000"/>
            <a:ext cx="303213" cy="254000"/>
          </a:xfrm>
        </p:spPr>
        <p:txBody>
          <a:bodyPr lIns="0" tIns="46800" rIns="0" anchor="ctr" anchorCtr="0">
            <a:normAutofit/>
          </a:bodyPr>
          <a:lstStyle/>
          <a:p>
            <a:pPr>
              <a:lnSpc>
                <a:spcPct val="90000"/>
              </a:lnSpc>
              <a:spcAft>
                <a:spcPts val="600"/>
              </a:spcAft>
            </a:pPr>
            <a:fld id="{D7E85FC7-13DC-D24B-89C2-5E16CAE8A885}" type="slidenum">
              <a:rPr lang="en-US" sz="1100" smtClean="0"/>
              <a:pPr>
                <a:lnSpc>
                  <a:spcPct val="90000"/>
                </a:lnSpc>
                <a:spcAft>
                  <a:spcPts val="600"/>
                </a:spcAft>
              </a:pPr>
              <a:t>10</a:t>
            </a:fld>
            <a:endParaRPr lang="en-US" sz="1100" dirty="0"/>
          </a:p>
        </p:txBody>
      </p:sp>
      <p:sp>
        <p:nvSpPr>
          <p:cNvPr id="8" name="TextBox 7">
            <a:extLst>
              <a:ext uri="{FF2B5EF4-FFF2-40B4-BE49-F238E27FC236}">
                <a16:creationId xmlns:a16="http://schemas.microsoft.com/office/drawing/2014/main" id="{08806914-2800-4764-9C35-8254D3D5129F}"/>
              </a:ext>
            </a:extLst>
          </p:cNvPr>
          <p:cNvSpPr txBox="1"/>
          <p:nvPr/>
        </p:nvSpPr>
        <p:spPr>
          <a:xfrm>
            <a:off x="2160915" y="6403945"/>
            <a:ext cx="2723823"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4" tooltip="https://www.peoplematters.in/article/talent-assessment/how-give-your-employees-voice-11038">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GB" sz="700" dirty="0">
              <a:solidFill>
                <a:srgbClr val="FFFFFF"/>
              </a:solidFill>
            </a:endParaRPr>
          </a:p>
        </p:txBody>
      </p:sp>
    </p:spTree>
    <p:extLst>
      <p:ext uri="{BB962C8B-B14F-4D97-AF65-F5344CB8AC3E}">
        <p14:creationId xmlns:p14="http://schemas.microsoft.com/office/powerpoint/2010/main" val="3662820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B130-8423-4B86-9B2C-F59EA65BDD06}"/>
              </a:ext>
            </a:extLst>
          </p:cNvPr>
          <p:cNvSpPr>
            <a:spLocks noGrp="1"/>
          </p:cNvSpPr>
          <p:nvPr>
            <p:ph type="title"/>
          </p:nvPr>
        </p:nvSpPr>
        <p:spPr/>
        <p:txBody>
          <a:bodyPr/>
          <a:lstStyle/>
          <a:p>
            <a:r>
              <a:rPr lang="en-GB" b="1" dirty="0"/>
              <a:t>Model for Critical Thinking &amp; Writing</a:t>
            </a:r>
          </a:p>
        </p:txBody>
      </p:sp>
      <p:sp>
        <p:nvSpPr>
          <p:cNvPr id="3" name="Slide Number Placeholder 2">
            <a:extLst>
              <a:ext uri="{FF2B5EF4-FFF2-40B4-BE49-F238E27FC236}">
                <a16:creationId xmlns:a16="http://schemas.microsoft.com/office/drawing/2014/main" id="{AF6A6383-B056-4092-B9ED-C5EA3BAE8E31}"/>
              </a:ext>
            </a:extLst>
          </p:cNvPr>
          <p:cNvSpPr>
            <a:spLocks noGrp="1"/>
          </p:cNvSpPr>
          <p:nvPr>
            <p:ph type="sldNum" sz="quarter" idx="10"/>
          </p:nvPr>
        </p:nvSpPr>
        <p:spPr/>
        <p:txBody>
          <a:bodyPr/>
          <a:lstStyle/>
          <a:p>
            <a:fld id="{D7E85FC7-13DC-D24B-89C2-5E16CAE8A885}" type="slidenum">
              <a:rPr lang="en-US" smtClean="0"/>
              <a:pPr/>
              <a:t>11</a:t>
            </a:fld>
            <a:endParaRPr lang="en-US" dirty="0"/>
          </a:p>
        </p:txBody>
      </p:sp>
      <p:pic>
        <p:nvPicPr>
          <p:cNvPr id="4" name="Picture 3" descr="Diagram of Linera Model for critical thinking, reading and writing">
            <a:extLst>
              <a:ext uri="{FF2B5EF4-FFF2-40B4-BE49-F238E27FC236}">
                <a16:creationId xmlns:a16="http://schemas.microsoft.com/office/drawing/2014/main" id="{52A33216-DF80-47CF-86DA-A06E89A9C5D6}"/>
              </a:ext>
            </a:extLst>
          </p:cNvPr>
          <p:cNvPicPr>
            <a:picLocks noChangeAspect="1"/>
          </p:cNvPicPr>
          <p:nvPr/>
        </p:nvPicPr>
        <p:blipFill>
          <a:blip r:embed="rId3"/>
          <a:stretch>
            <a:fillRect/>
          </a:stretch>
        </p:blipFill>
        <p:spPr>
          <a:xfrm>
            <a:off x="692814" y="633705"/>
            <a:ext cx="4983240" cy="5783889"/>
          </a:xfrm>
          <a:prstGeom prst="rect">
            <a:avLst/>
          </a:prstGeom>
        </p:spPr>
      </p:pic>
      <p:sp>
        <p:nvSpPr>
          <p:cNvPr id="5" name="TextBox 4">
            <a:extLst>
              <a:ext uri="{FF2B5EF4-FFF2-40B4-BE49-F238E27FC236}">
                <a16:creationId xmlns:a16="http://schemas.microsoft.com/office/drawing/2014/main" id="{19A59BB6-1B60-48A4-9FF7-1125A01E7A58}"/>
              </a:ext>
            </a:extLst>
          </p:cNvPr>
          <p:cNvSpPr txBox="1"/>
          <p:nvPr/>
        </p:nvSpPr>
        <p:spPr>
          <a:xfrm>
            <a:off x="5748929" y="6017484"/>
            <a:ext cx="5370596" cy="307777"/>
          </a:xfrm>
          <a:prstGeom prst="rect">
            <a:avLst/>
          </a:prstGeom>
          <a:noFill/>
        </p:spPr>
        <p:txBody>
          <a:bodyPr wrap="square" rtlCol="0">
            <a:spAutoFit/>
          </a:bodyPr>
          <a:lstStyle/>
          <a:p>
            <a:r>
              <a:rPr lang="en-GB" sz="1400" dirty="0"/>
              <a:t>University of Plymouth (2010)</a:t>
            </a:r>
            <a:endParaRPr lang="en-GB" sz="2000" dirty="0">
              <a:solidFill>
                <a:schemeClr val="bg2">
                  <a:lumMod val="20000"/>
                  <a:lumOff val="80000"/>
                </a:schemeClr>
              </a:solidFill>
            </a:endParaRPr>
          </a:p>
        </p:txBody>
      </p:sp>
      <p:sp>
        <p:nvSpPr>
          <p:cNvPr id="6" name="TextBox 5">
            <a:extLst>
              <a:ext uri="{FF2B5EF4-FFF2-40B4-BE49-F238E27FC236}">
                <a16:creationId xmlns:a16="http://schemas.microsoft.com/office/drawing/2014/main" id="{5B150599-B3B5-4716-AABD-963758C8EEFB}"/>
              </a:ext>
            </a:extLst>
          </p:cNvPr>
          <p:cNvSpPr txBox="1"/>
          <p:nvPr/>
        </p:nvSpPr>
        <p:spPr>
          <a:xfrm>
            <a:off x="5959642" y="993900"/>
            <a:ext cx="5109411" cy="4985980"/>
          </a:xfrm>
          <a:prstGeom prst="rect">
            <a:avLst/>
          </a:prstGeom>
          <a:noFill/>
        </p:spPr>
        <p:txBody>
          <a:bodyPr wrap="square" rtlCol="0">
            <a:spAutoFit/>
          </a:bodyPr>
          <a:lstStyle/>
          <a:p>
            <a:r>
              <a:rPr lang="en-GB" sz="2000" dirty="0"/>
              <a:t>You can use this framework to develop your </a:t>
            </a:r>
            <a:r>
              <a:rPr lang="en-GB" sz="2000" i="1" dirty="0"/>
              <a:t>position</a:t>
            </a:r>
            <a:r>
              <a:rPr lang="en-GB" sz="2000" dirty="0"/>
              <a:t> on any topic – and it’s a really good model for writing too. </a:t>
            </a:r>
          </a:p>
          <a:p>
            <a:endParaRPr lang="en-GB" sz="2000" dirty="0"/>
          </a:p>
          <a:p>
            <a:r>
              <a:rPr lang="en-GB" sz="2000" dirty="0"/>
              <a:t>Good arguments present reasons and evidence in a structured way, so that information builds on what has already been said.” (Cottrell, 2017, p.xiv)</a:t>
            </a:r>
          </a:p>
          <a:p>
            <a:endParaRPr lang="en-GB" sz="2000" dirty="0"/>
          </a:p>
          <a:p>
            <a:r>
              <a:rPr lang="en-GB" sz="2000" dirty="0"/>
              <a:t>At Level 6, most of your writing should be discussing questions from ‘How?’ downwards. Description should be kept to a minimum. </a:t>
            </a:r>
          </a:p>
          <a:p>
            <a:endParaRPr lang="en-GB" sz="2000" dirty="0"/>
          </a:p>
          <a:p>
            <a:r>
              <a:rPr lang="en-GB" sz="2000" dirty="0">
                <a:hlinkClick r:id="rId4"/>
              </a:rPr>
              <a:t>Full document is here (click link to access). </a:t>
            </a:r>
            <a:endParaRPr lang="en-GB" sz="2000" dirty="0"/>
          </a:p>
          <a:p>
            <a:endParaRPr lang="en-GB" dirty="0"/>
          </a:p>
        </p:txBody>
      </p:sp>
    </p:spTree>
    <p:extLst>
      <p:ext uri="{BB962C8B-B14F-4D97-AF65-F5344CB8AC3E}">
        <p14:creationId xmlns:p14="http://schemas.microsoft.com/office/powerpoint/2010/main" val="1207102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56152-42D6-468B-90A5-44A0D3094949}"/>
              </a:ext>
            </a:extLst>
          </p:cNvPr>
          <p:cNvSpPr>
            <a:spLocks noGrp="1"/>
          </p:cNvSpPr>
          <p:nvPr>
            <p:ph type="title"/>
          </p:nvPr>
        </p:nvSpPr>
        <p:spPr>
          <a:xfrm>
            <a:off x="6221994" y="0"/>
            <a:ext cx="5714994" cy="890588"/>
          </a:xfrm>
        </p:spPr>
        <p:txBody>
          <a:bodyPr anchor="ctr">
            <a:normAutofit/>
          </a:bodyPr>
          <a:lstStyle/>
          <a:p>
            <a:r>
              <a:rPr lang="en-GB" dirty="0"/>
              <a:t>What questions do you have?</a:t>
            </a:r>
          </a:p>
        </p:txBody>
      </p:sp>
      <p:pic>
        <p:nvPicPr>
          <p:cNvPr id="5" name="Picture 4" descr="Wood human figure">
            <a:extLst>
              <a:ext uri="{FF2B5EF4-FFF2-40B4-BE49-F238E27FC236}">
                <a16:creationId xmlns:a16="http://schemas.microsoft.com/office/drawing/2014/main" id="{580D46BD-F15A-1BCF-8C8F-2CEE54E99852}"/>
              </a:ext>
            </a:extLst>
          </p:cNvPr>
          <p:cNvPicPr>
            <a:picLocks noChangeAspect="1"/>
          </p:cNvPicPr>
          <p:nvPr/>
        </p:nvPicPr>
        <p:blipFill rotWithShape="1">
          <a:blip r:embed="rId2"/>
          <a:srcRect b="29795"/>
          <a:stretch/>
        </p:blipFill>
        <p:spPr>
          <a:xfrm>
            <a:off x="20" y="890587"/>
            <a:ext cx="12191980" cy="5713413"/>
          </a:xfrm>
          <a:prstGeom prst="rect">
            <a:avLst/>
          </a:prstGeom>
          <a:noFill/>
        </p:spPr>
      </p:pic>
      <p:sp>
        <p:nvSpPr>
          <p:cNvPr id="3" name="Slide Number Placeholder 2">
            <a:extLst>
              <a:ext uri="{FF2B5EF4-FFF2-40B4-BE49-F238E27FC236}">
                <a16:creationId xmlns:a16="http://schemas.microsoft.com/office/drawing/2014/main" id="{34B2E5C8-DFF8-4EC3-AC02-E29CB58F3559}"/>
              </a:ext>
            </a:extLst>
          </p:cNvPr>
          <p:cNvSpPr>
            <a:spLocks noGrp="1"/>
          </p:cNvSpPr>
          <p:nvPr>
            <p:ph type="sldNum" sz="quarter" idx="24"/>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12</a:t>
            </a:fld>
            <a:endParaRPr lang="en-US" sz="1100"/>
          </a:p>
        </p:txBody>
      </p:sp>
    </p:spTree>
    <p:extLst>
      <p:ext uri="{BB962C8B-B14F-4D97-AF65-F5344CB8AC3E}">
        <p14:creationId xmlns:p14="http://schemas.microsoft.com/office/powerpoint/2010/main" val="3959823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3AB9A-A395-4BF2-B38F-AE3E69699FAB}"/>
              </a:ext>
            </a:extLst>
          </p:cNvPr>
          <p:cNvSpPr>
            <a:spLocks noGrp="1"/>
          </p:cNvSpPr>
          <p:nvPr>
            <p:ph type="title"/>
          </p:nvPr>
        </p:nvSpPr>
        <p:spPr/>
        <p:txBody>
          <a:bodyPr/>
          <a:lstStyle/>
          <a:p>
            <a:r>
              <a:rPr lang="en-GB" b="1" dirty="0"/>
              <a:t>Reference List</a:t>
            </a:r>
          </a:p>
        </p:txBody>
      </p:sp>
      <p:sp>
        <p:nvSpPr>
          <p:cNvPr id="3" name="Slide Number Placeholder 2">
            <a:extLst>
              <a:ext uri="{FF2B5EF4-FFF2-40B4-BE49-F238E27FC236}">
                <a16:creationId xmlns:a16="http://schemas.microsoft.com/office/drawing/2014/main" id="{1BB0F2BB-841F-441F-8064-7752EDC6196B}"/>
              </a:ext>
            </a:extLst>
          </p:cNvPr>
          <p:cNvSpPr>
            <a:spLocks noGrp="1"/>
          </p:cNvSpPr>
          <p:nvPr>
            <p:ph type="sldNum" sz="quarter" idx="10"/>
          </p:nvPr>
        </p:nvSpPr>
        <p:spPr/>
        <p:txBody>
          <a:bodyPr/>
          <a:lstStyle/>
          <a:p>
            <a:fld id="{D7E85FC7-13DC-D24B-89C2-5E16CAE8A885}" type="slidenum">
              <a:rPr lang="en-US" smtClean="0"/>
              <a:pPr/>
              <a:t>13</a:t>
            </a:fld>
            <a:endParaRPr lang="en-US" dirty="0"/>
          </a:p>
        </p:txBody>
      </p:sp>
      <p:sp>
        <p:nvSpPr>
          <p:cNvPr id="5" name="TextBox 4">
            <a:extLst>
              <a:ext uri="{FF2B5EF4-FFF2-40B4-BE49-F238E27FC236}">
                <a16:creationId xmlns:a16="http://schemas.microsoft.com/office/drawing/2014/main" id="{1A6A6534-C594-4F16-961E-048E615D25C1}"/>
              </a:ext>
            </a:extLst>
          </p:cNvPr>
          <p:cNvSpPr txBox="1"/>
          <p:nvPr/>
        </p:nvSpPr>
        <p:spPr>
          <a:xfrm>
            <a:off x="359132" y="729343"/>
            <a:ext cx="11725724" cy="5755422"/>
          </a:xfrm>
          <a:prstGeom prst="rect">
            <a:avLst/>
          </a:prstGeom>
          <a:noFill/>
        </p:spPr>
        <p:txBody>
          <a:bodyPr wrap="square" rtlCol="0">
            <a:spAutoFit/>
          </a:bodyPr>
          <a:lstStyle/>
          <a:p>
            <a:pPr marL="6350" indent="0">
              <a:buNone/>
            </a:pPr>
            <a:r>
              <a:rPr lang="en-GB" sz="1600" dirty="0"/>
              <a:t>Cottrell, S. (2017) </a:t>
            </a:r>
            <a:r>
              <a:rPr lang="en-GB" sz="1600" i="1" dirty="0"/>
              <a:t>Critical Thinking Skills: Effective Analysis, Argument and Reflection </a:t>
            </a:r>
            <a:r>
              <a:rPr lang="en-GB" sz="1600" dirty="0"/>
              <a:t>(3</a:t>
            </a:r>
            <a:r>
              <a:rPr lang="en-GB" sz="1600" baseline="30000" dirty="0"/>
              <a:t>rd</a:t>
            </a:r>
            <a:r>
              <a:rPr lang="en-GB" sz="1600" dirty="0"/>
              <a:t> </a:t>
            </a:r>
            <a:r>
              <a:rPr lang="en-GB" sz="1600" dirty="0" err="1"/>
              <a:t>edn</a:t>
            </a:r>
            <a:r>
              <a:rPr lang="en-GB" sz="1600" dirty="0"/>
              <a:t>.) London: Palgrave</a:t>
            </a:r>
          </a:p>
          <a:p>
            <a:pPr marL="6350" indent="0">
              <a:buNone/>
            </a:pPr>
            <a:endParaRPr lang="en-GB" sz="1600" dirty="0"/>
          </a:p>
          <a:p>
            <a:pPr marL="6350" indent="0">
              <a:buNone/>
            </a:pPr>
            <a:r>
              <a:rPr lang="en-GB" sz="1600" dirty="0"/>
              <a:t>Ennis, R.H. (2011) </a:t>
            </a:r>
            <a:r>
              <a:rPr lang="en-GB" sz="1600" i="1" dirty="0"/>
              <a:t>The Nature of Critical Thinking: An Outline of Critical Thinking Dispositions and Abilities </a:t>
            </a:r>
            <a:r>
              <a:rPr lang="en-GB" sz="1600" dirty="0"/>
              <a:t>Available at: </a:t>
            </a:r>
            <a:r>
              <a:rPr lang="en-GB" sz="1600" dirty="0">
                <a:hlinkClick r:id="rId2"/>
              </a:rPr>
              <a:t>https://education.illinois.edu/docs/default-source/faculty-documents/robert-ennis/thenatureofcriticalthinking_51711_000.pdf</a:t>
            </a:r>
            <a:r>
              <a:rPr lang="en-GB" sz="1600" dirty="0"/>
              <a:t> [Accessed: 7 September 2021]</a:t>
            </a:r>
          </a:p>
          <a:p>
            <a:pPr marL="6350" indent="0">
              <a:buNone/>
            </a:pPr>
            <a:endParaRPr lang="en-GB" sz="1600" dirty="0"/>
          </a:p>
          <a:p>
            <a:pPr marL="6350" indent="0">
              <a:buNone/>
            </a:pPr>
            <a:r>
              <a:rPr lang="en-GB" sz="1600" dirty="0"/>
              <a:t>Moon, J. (2007) </a:t>
            </a:r>
            <a:r>
              <a:rPr lang="en-GB" sz="1600" i="1" dirty="0"/>
              <a:t>Critical Thinking: An Exploration of  Theory and Practice </a:t>
            </a:r>
            <a:r>
              <a:rPr lang="en-GB" sz="1600" dirty="0"/>
              <a:t>Abingdon: Routledge</a:t>
            </a:r>
          </a:p>
          <a:p>
            <a:pPr marL="6350" indent="0">
              <a:buNone/>
            </a:pPr>
            <a:endParaRPr lang="en-GB" sz="1600" b="0" i="0" u="none" strike="noStrike" baseline="0" dirty="0">
              <a:solidFill>
                <a:srgbClr val="000000"/>
              </a:solidFill>
              <a:latin typeface="Arial" panose="020B0604020202020204" pitchFamily="34" charset="0"/>
            </a:endParaRPr>
          </a:p>
          <a:p>
            <a:pPr marL="6350" indent="0">
              <a:buNone/>
            </a:pPr>
            <a:r>
              <a:rPr lang="en-GB" sz="1600" b="0" i="0" u="none" strike="noStrike" baseline="0" dirty="0">
                <a:solidFill>
                  <a:srgbClr val="000000"/>
                </a:solidFill>
                <a:latin typeface="Arial" panose="020B0604020202020204" pitchFamily="34" charset="0"/>
              </a:rPr>
              <a:t>Nursing and Midwifery Council (2018) </a:t>
            </a:r>
            <a:r>
              <a:rPr lang="en-GB" sz="1600" b="0" i="1" u="none" strike="noStrike" baseline="0" dirty="0">
                <a:solidFill>
                  <a:srgbClr val="000000"/>
                </a:solidFill>
                <a:latin typeface="Arial" panose="020B0604020202020204" pitchFamily="34" charset="0"/>
              </a:rPr>
              <a:t>The Code: Professional standards of practice and behaviour for nurses, midwives and nursing associates </a:t>
            </a:r>
            <a:r>
              <a:rPr lang="en-GB" sz="1600" b="0" i="0" u="none" strike="noStrike" baseline="0" dirty="0">
                <a:solidFill>
                  <a:srgbClr val="000000"/>
                </a:solidFill>
                <a:latin typeface="Arial" panose="020B0604020202020204" pitchFamily="34" charset="0"/>
              </a:rPr>
              <a:t>Available at: </a:t>
            </a:r>
            <a:r>
              <a:rPr lang="en-GB" sz="1600" b="0" i="0" u="none" strike="noStrike" baseline="0" dirty="0">
                <a:solidFill>
                  <a:srgbClr val="000000"/>
                </a:solidFill>
                <a:latin typeface="Arial" panose="020B0604020202020204" pitchFamily="34" charset="0"/>
                <a:hlinkClick r:id="rId3"/>
              </a:rPr>
              <a:t>https://www.nmc.org.uk/standards/code/</a:t>
            </a:r>
            <a:r>
              <a:rPr lang="en-GB" sz="1600" b="0" i="0" u="none" strike="noStrike" baseline="0" dirty="0">
                <a:solidFill>
                  <a:srgbClr val="000000"/>
                </a:solidFill>
                <a:latin typeface="Arial" panose="020B0604020202020204" pitchFamily="34" charset="0"/>
              </a:rPr>
              <a:t> [Accessed: 11 March 2021] </a:t>
            </a:r>
          </a:p>
          <a:p>
            <a:pPr marL="6350" indent="0">
              <a:buNone/>
            </a:pPr>
            <a:endParaRPr lang="en-GB" sz="1600" dirty="0"/>
          </a:p>
          <a:p>
            <a:pPr marL="6350" indent="0">
              <a:buNone/>
            </a:pPr>
            <a:r>
              <a:rPr lang="en-GB" sz="1600" dirty="0"/>
              <a:t>Price, B. and Harrington, A. (2016) </a:t>
            </a:r>
            <a:r>
              <a:rPr lang="en-GB" sz="1600" i="1" dirty="0"/>
              <a:t>Critical Thinking and Writing for Nursing Students</a:t>
            </a:r>
            <a:r>
              <a:rPr lang="en-GB" sz="1600" dirty="0"/>
              <a:t> (3</a:t>
            </a:r>
            <a:r>
              <a:rPr lang="en-GB" sz="1600" baseline="30000" dirty="0"/>
              <a:t>rd</a:t>
            </a:r>
            <a:r>
              <a:rPr lang="en-GB" sz="1600" dirty="0"/>
              <a:t> </a:t>
            </a:r>
            <a:r>
              <a:rPr lang="en-GB" sz="1600" dirty="0" err="1"/>
              <a:t>edn</a:t>
            </a:r>
            <a:r>
              <a:rPr lang="en-GB" sz="1600" dirty="0"/>
              <a:t>.) London: Sage</a:t>
            </a:r>
          </a:p>
          <a:p>
            <a:pPr marL="6350" indent="0">
              <a:buNone/>
            </a:pPr>
            <a:endParaRPr lang="en-GB" sz="1600" dirty="0"/>
          </a:p>
          <a:p>
            <a:pPr marL="6350" indent="0">
              <a:buNone/>
            </a:pPr>
            <a:r>
              <a:rPr lang="en-GB" sz="1600" dirty="0"/>
              <a:t>Quality Assurance Agency (2014) </a:t>
            </a:r>
            <a:r>
              <a:rPr lang="en-GB" sz="1600" i="1" dirty="0"/>
              <a:t>UK Quality Code for Higher Education. Part A: Setting and Maintaining Academic Standards. </a:t>
            </a:r>
            <a:r>
              <a:rPr lang="en-GB" sz="1600" dirty="0"/>
              <a:t> </a:t>
            </a:r>
            <a:r>
              <a:rPr lang="en-GB" sz="1600" i="1" dirty="0"/>
              <a:t>The Frameworks for Higher Education Qualifications of UK </a:t>
            </a:r>
            <a:r>
              <a:rPr lang="en-GB" sz="1600" dirty="0"/>
              <a:t>Degree-Awarding</a:t>
            </a:r>
            <a:r>
              <a:rPr lang="en-GB" sz="1600" i="1" dirty="0"/>
              <a:t> Bodies</a:t>
            </a:r>
          </a:p>
          <a:p>
            <a:pPr marL="6350" indent="0">
              <a:buNone/>
            </a:pPr>
            <a:endParaRPr lang="en-GB" sz="1600" dirty="0"/>
          </a:p>
          <a:p>
            <a:pPr marL="6350" indent="0">
              <a:buNone/>
            </a:pPr>
            <a:r>
              <a:rPr lang="en-GB" sz="1600" dirty="0"/>
              <a:t>University of Plymouth (2010) </a:t>
            </a:r>
            <a:r>
              <a:rPr lang="en-GB" sz="1600" i="1" dirty="0"/>
              <a:t>Critical Thinking </a:t>
            </a:r>
            <a:r>
              <a:rPr lang="en-GB" sz="1600" dirty="0"/>
              <a:t>Available at:</a:t>
            </a:r>
            <a:r>
              <a:rPr lang="en-GB" sz="1600" i="1" dirty="0"/>
              <a:t> </a:t>
            </a:r>
            <a:r>
              <a:rPr lang="en-GB" sz="1600" dirty="0">
                <a:hlinkClick r:id="rId4"/>
              </a:rPr>
              <a:t>https://www.plymouth.ac.uk/uploads/production/document/path/1/1710/Critical_Thinking.pdf</a:t>
            </a:r>
            <a:r>
              <a:rPr lang="en-GB" sz="1600" dirty="0"/>
              <a:t> [Accessed: 23 August 2021]</a:t>
            </a:r>
          </a:p>
          <a:p>
            <a:pPr marL="6350" indent="0">
              <a:buNone/>
            </a:pPr>
            <a:endParaRPr lang="en-GB" sz="1600" dirty="0"/>
          </a:p>
          <a:p>
            <a:pPr marL="6350" indent="0">
              <a:buNone/>
            </a:pPr>
            <a:r>
              <a:rPr lang="en-GB" sz="1600" dirty="0"/>
              <a:t>Van Gelder, T. (2005) ‘Teaching Critical Thinking: Some Lessons from Cognitive Science’ </a:t>
            </a:r>
            <a:r>
              <a:rPr lang="en-GB" sz="1600" i="1" dirty="0"/>
              <a:t>College Teaching</a:t>
            </a:r>
            <a:r>
              <a:rPr lang="en-GB" sz="1600" dirty="0"/>
              <a:t> 53(1): 41-46</a:t>
            </a:r>
          </a:p>
          <a:p>
            <a:pPr marL="6350" indent="0">
              <a:buNone/>
            </a:pPr>
            <a:endParaRPr lang="en-GB" sz="1600" dirty="0"/>
          </a:p>
          <a:p>
            <a:pPr marL="6350" indent="0">
              <a:buNone/>
            </a:pPr>
            <a:r>
              <a:rPr lang="en-GB" sz="1600" dirty="0"/>
              <a:t>Weir, K. (2017) </a:t>
            </a:r>
            <a:r>
              <a:rPr lang="en-GB" sz="1600" i="1" dirty="0"/>
              <a:t>Why we believe alternative facts: how motivation, identity and ideology combine to undermine human judgement</a:t>
            </a:r>
            <a:r>
              <a:rPr lang="en-GB" sz="1600" dirty="0"/>
              <a:t> Available at: </a:t>
            </a:r>
            <a:r>
              <a:rPr lang="en-GB" sz="1600" dirty="0">
                <a:hlinkClick r:id="rId5"/>
              </a:rPr>
              <a:t>https://www.apa.org/monitor/2017/05/alternative-facts</a:t>
            </a:r>
            <a:r>
              <a:rPr lang="en-GB" sz="1600" dirty="0"/>
              <a:t> [Accessed: 2 September, 2021]</a:t>
            </a:r>
          </a:p>
        </p:txBody>
      </p:sp>
    </p:spTree>
    <p:extLst>
      <p:ext uri="{BB962C8B-B14F-4D97-AF65-F5344CB8AC3E}">
        <p14:creationId xmlns:p14="http://schemas.microsoft.com/office/powerpoint/2010/main" val="662234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7979-EDB6-4B45-AECF-CCB4F2ACE35B}"/>
              </a:ext>
            </a:extLst>
          </p:cNvPr>
          <p:cNvSpPr>
            <a:spLocks noGrp="1"/>
          </p:cNvSpPr>
          <p:nvPr>
            <p:ph type="title"/>
          </p:nvPr>
        </p:nvSpPr>
        <p:spPr>
          <a:xfrm>
            <a:off x="6221994" y="0"/>
            <a:ext cx="5714994" cy="890588"/>
          </a:xfrm>
        </p:spPr>
        <p:txBody>
          <a:bodyPr anchor="ctr">
            <a:normAutofit/>
          </a:bodyPr>
          <a:lstStyle/>
          <a:p>
            <a:r>
              <a:rPr lang="en-GB" dirty="0"/>
              <a:t>Critical thinking in clinical practice</a:t>
            </a:r>
          </a:p>
        </p:txBody>
      </p:sp>
      <p:pic>
        <p:nvPicPr>
          <p:cNvPr id="5" name="Picture 4" descr="Desk with stethoscope and computer keyboard">
            <a:extLst>
              <a:ext uri="{FF2B5EF4-FFF2-40B4-BE49-F238E27FC236}">
                <a16:creationId xmlns:a16="http://schemas.microsoft.com/office/drawing/2014/main" id="{3D2C857C-D979-489F-A13E-3A03BE472DAE}"/>
              </a:ext>
            </a:extLst>
          </p:cNvPr>
          <p:cNvPicPr>
            <a:picLocks noChangeAspect="1"/>
          </p:cNvPicPr>
          <p:nvPr/>
        </p:nvPicPr>
        <p:blipFill rotWithShape="1">
          <a:blip r:embed="rId3">
            <a:extLst>
              <a:ext uri="{28A0092B-C50C-407E-A947-70E740481C1C}">
                <a14:useLocalDpi xmlns:a14="http://schemas.microsoft.com/office/drawing/2010/main" val="0"/>
              </a:ext>
            </a:extLst>
          </a:blip>
          <a:srcRect l="42931" r="2" b="2"/>
          <a:stretch/>
        </p:blipFill>
        <p:spPr>
          <a:xfrm>
            <a:off x="20" y="890588"/>
            <a:ext cx="4884718" cy="5713412"/>
          </a:xfrm>
          <a:prstGeom prst="rect">
            <a:avLst/>
          </a:prstGeom>
          <a:noFill/>
        </p:spPr>
      </p:pic>
      <p:sp>
        <p:nvSpPr>
          <p:cNvPr id="3" name="Slide Number Placeholder 2">
            <a:extLst>
              <a:ext uri="{FF2B5EF4-FFF2-40B4-BE49-F238E27FC236}">
                <a16:creationId xmlns:a16="http://schemas.microsoft.com/office/drawing/2014/main" id="{EFC9B253-AABC-4BD3-8FE1-DC6D9690BA87}"/>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2</a:t>
            </a:fld>
            <a:endParaRPr lang="en-US" sz="1100"/>
          </a:p>
        </p:txBody>
      </p:sp>
      <p:sp>
        <p:nvSpPr>
          <p:cNvPr id="6" name="TextBox 5">
            <a:extLst>
              <a:ext uri="{FF2B5EF4-FFF2-40B4-BE49-F238E27FC236}">
                <a16:creationId xmlns:a16="http://schemas.microsoft.com/office/drawing/2014/main" id="{318D826C-F2D8-46ED-98C2-9F7ECF2F5247}"/>
              </a:ext>
            </a:extLst>
          </p:cNvPr>
          <p:cNvSpPr txBox="1"/>
          <p:nvPr/>
        </p:nvSpPr>
        <p:spPr>
          <a:xfrm>
            <a:off x="5268686" y="890588"/>
            <a:ext cx="6408837" cy="4196020"/>
          </a:xfrm>
          <a:prstGeom prst="rect">
            <a:avLst/>
          </a:prstGeom>
          <a:noFill/>
        </p:spPr>
        <p:txBody>
          <a:bodyPr wrap="square" rtlCol="0">
            <a:spAutoFit/>
          </a:bodyPr>
          <a:lstStyle/>
          <a:p>
            <a:pPr>
              <a:lnSpc>
                <a:spcPct val="150000"/>
              </a:lnSpc>
            </a:pPr>
            <a:r>
              <a:rPr lang="en-GB" dirty="0"/>
              <a:t>Thinking about the academic criteria in the previous slide…</a:t>
            </a:r>
          </a:p>
          <a:p>
            <a:pPr>
              <a:lnSpc>
                <a:spcPct val="150000"/>
              </a:lnSpc>
            </a:pPr>
            <a:endParaRPr lang="en-GB" dirty="0"/>
          </a:p>
          <a:p>
            <a:pPr marL="285750" indent="-285750">
              <a:lnSpc>
                <a:spcPct val="150000"/>
              </a:lnSpc>
              <a:buFont typeface="Arial" panose="020B0604020202020204" pitchFamily="34" charset="0"/>
              <a:buChar char="•"/>
            </a:pPr>
            <a:r>
              <a:rPr lang="en-GB" b="1" dirty="0"/>
              <a:t>Knowledge</a:t>
            </a:r>
          </a:p>
          <a:p>
            <a:pPr marL="285750" indent="-285750">
              <a:lnSpc>
                <a:spcPct val="150000"/>
              </a:lnSpc>
              <a:buFont typeface="Arial" panose="020B0604020202020204" pitchFamily="34" charset="0"/>
              <a:buChar char="•"/>
            </a:pPr>
            <a:r>
              <a:rPr lang="en-GB" b="1" dirty="0"/>
              <a:t>Analysis</a:t>
            </a:r>
          </a:p>
          <a:p>
            <a:pPr marL="285750" indent="-285750">
              <a:lnSpc>
                <a:spcPct val="150000"/>
              </a:lnSpc>
              <a:buFont typeface="Arial" panose="020B0604020202020204" pitchFamily="34" charset="0"/>
              <a:buChar char="•"/>
            </a:pPr>
            <a:r>
              <a:rPr lang="en-GB" b="1" dirty="0"/>
              <a:t>Problem-solving</a:t>
            </a:r>
          </a:p>
          <a:p>
            <a:pPr marL="285750" indent="-285750">
              <a:lnSpc>
                <a:spcPct val="150000"/>
              </a:lnSpc>
              <a:buFont typeface="Arial" panose="020B0604020202020204" pitchFamily="34" charset="0"/>
              <a:buChar char="•"/>
            </a:pPr>
            <a:r>
              <a:rPr lang="en-GB" b="1" dirty="0"/>
              <a:t>Communication</a:t>
            </a:r>
          </a:p>
          <a:p>
            <a:pPr marL="285750" indent="-285750">
              <a:lnSpc>
                <a:spcPct val="150000"/>
              </a:lnSpc>
              <a:buFont typeface="Arial" panose="020B0604020202020204" pitchFamily="34" charset="0"/>
              <a:buChar char="•"/>
            </a:pPr>
            <a:r>
              <a:rPr lang="en-GB" b="1" dirty="0"/>
              <a:t>Critical evaluation</a:t>
            </a:r>
          </a:p>
          <a:p>
            <a:pPr>
              <a:lnSpc>
                <a:spcPct val="150000"/>
              </a:lnSpc>
            </a:pPr>
            <a:endParaRPr lang="en-GB" b="1" dirty="0"/>
          </a:p>
          <a:p>
            <a:pPr>
              <a:lnSpc>
                <a:spcPct val="150000"/>
              </a:lnSpc>
            </a:pPr>
            <a:r>
              <a:rPr lang="en-GB" dirty="0"/>
              <a:t>How do you think that these underpin safe and effective nursing practice?</a:t>
            </a:r>
          </a:p>
        </p:txBody>
      </p:sp>
      <p:sp>
        <p:nvSpPr>
          <p:cNvPr id="8" name="TextBox 7">
            <a:extLst>
              <a:ext uri="{FF2B5EF4-FFF2-40B4-BE49-F238E27FC236}">
                <a16:creationId xmlns:a16="http://schemas.microsoft.com/office/drawing/2014/main" id="{498E7698-9BBF-43A5-89C1-14D63EACC303}"/>
              </a:ext>
            </a:extLst>
          </p:cNvPr>
          <p:cNvSpPr txBox="1"/>
          <p:nvPr/>
        </p:nvSpPr>
        <p:spPr>
          <a:xfrm>
            <a:off x="5268686" y="5245140"/>
            <a:ext cx="6574971" cy="923330"/>
          </a:xfrm>
          <a:prstGeom prst="rect">
            <a:avLst/>
          </a:prstGeom>
          <a:noFill/>
        </p:spPr>
        <p:txBody>
          <a:bodyPr wrap="square" rtlCol="0">
            <a:spAutoFit/>
          </a:bodyPr>
          <a:lstStyle/>
          <a:p>
            <a:r>
              <a:rPr lang="en-GB" dirty="0"/>
              <a:t>“A competent nurse is one who selects the relevant information to plan a course of action and then judges what is best to do in a given circumstance (Price and Harrington, 2016, p3.)</a:t>
            </a:r>
          </a:p>
        </p:txBody>
      </p:sp>
    </p:spTree>
    <p:extLst>
      <p:ext uri="{BB962C8B-B14F-4D97-AF65-F5344CB8AC3E}">
        <p14:creationId xmlns:p14="http://schemas.microsoft.com/office/powerpoint/2010/main" val="172372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52E47-B44E-43F0-83E9-55BEBA413BA9}"/>
              </a:ext>
            </a:extLst>
          </p:cNvPr>
          <p:cNvSpPr>
            <a:spLocks noGrp="1"/>
          </p:cNvSpPr>
          <p:nvPr>
            <p:ph type="title"/>
          </p:nvPr>
        </p:nvSpPr>
        <p:spPr>
          <a:xfrm>
            <a:off x="4234543" y="0"/>
            <a:ext cx="7702445" cy="890588"/>
          </a:xfrm>
        </p:spPr>
        <p:txBody>
          <a:bodyPr/>
          <a:lstStyle/>
          <a:p>
            <a:r>
              <a:rPr lang="en-GB" b="1" dirty="0"/>
              <a:t>Level 6: What are your assessors looking for (Professional Practice)?</a:t>
            </a:r>
          </a:p>
        </p:txBody>
      </p:sp>
      <p:sp>
        <p:nvSpPr>
          <p:cNvPr id="3" name="Slide Number Placeholder 2">
            <a:extLst>
              <a:ext uri="{FF2B5EF4-FFF2-40B4-BE49-F238E27FC236}">
                <a16:creationId xmlns:a16="http://schemas.microsoft.com/office/drawing/2014/main" id="{47B4B557-935B-40E6-BE3E-915BBD7CE94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85FC7-13DC-D24B-89C2-5E16CAE8A885}"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6" name="Content Placeholder 3">
            <a:extLst>
              <a:ext uri="{FF2B5EF4-FFF2-40B4-BE49-F238E27FC236}">
                <a16:creationId xmlns:a16="http://schemas.microsoft.com/office/drawing/2014/main" id="{2B258B5D-F6AD-4F8C-8DD9-A4440B81B81E}"/>
              </a:ext>
            </a:extLst>
          </p:cNvPr>
          <p:cNvGraphicFramePr>
            <a:graphicFrameLocks/>
          </p:cNvGraphicFramePr>
          <p:nvPr/>
        </p:nvGraphicFramePr>
        <p:xfrm>
          <a:off x="280737" y="1797013"/>
          <a:ext cx="11478124" cy="4291817"/>
        </p:xfrm>
        <a:graphic>
          <a:graphicData uri="http://schemas.openxmlformats.org/drawingml/2006/table">
            <a:tbl>
              <a:tblPr firstRow="1" firstCol="1" bandRow="1">
                <a:tableStyleId>{21E4AEA4-8DFA-4A89-87EB-49C32662AFE0}</a:tableStyleId>
              </a:tblPr>
              <a:tblGrid>
                <a:gridCol w="1541839">
                  <a:extLst>
                    <a:ext uri="{9D8B030D-6E8A-4147-A177-3AD203B41FA5}">
                      <a16:colId xmlns:a16="http://schemas.microsoft.com/office/drawing/2014/main" val="2064270904"/>
                    </a:ext>
                  </a:extLst>
                </a:gridCol>
                <a:gridCol w="3312095">
                  <a:extLst>
                    <a:ext uri="{9D8B030D-6E8A-4147-A177-3AD203B41FA5}">
                      <a16:colId xmlns:a16="http://schemas.microsoft.com/office/drawing/2014/main" val="2832725610"/>
                    </a:ext>
                  </a:extLst>
                </a:gridCol>
                <a:gridCol w="3312095">
                  <a:extLst>
                    <a:ext uri="{9D8B030D-6E8A-4147-A177-3AD203B41FA5}">
                      <a16:colId xmlns:a16="http://schemas.microsoft.com/office/drawing/2014/main" val="3025594837"/>
                    </a:ext>
                  </a:extLst>
                </a:gridCol>
                <a:gridCol w="3312095">
                  <a:extLst>
                    <a:ext uri="{9D8B030D-6E8A-4147-A177-3AD203B41FA5}">
                      <a16:colId xmlns:a16="http://schemas.microsoft.com/office/drawing/2014/main" val="2863535259"/>
                    </a:ext>
                  </a:extLst>
                </a:gridCol>
              </a:tblGrid>
              <a:tr h="252460">
                <a:tc>
                  <a:txBody>
                    <a:bodyPr/>
                    <a:lstStyle/>
                    <a:p>
                      <a:pPr>
                        <a:spcBef>
                          <a:spcPts val="400"/>
                        </a:spcBef>
                        <a:spcAft>
                          <a:spcPts val="400"/>
                        </a:spcAft>
                      </a:pPr>
                      <a:r>
                        <a:rPr lang="en-GB" sz="1600" dirty="0">
                          <a:effectLst/>
                        </a:rPr>
                        <a:t>Achieved</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spcBef>
                          <a:spcPts val="400"/>
                        </a:spcBef>
                        <a:spcAft>
                          <a:spcPts val="400"/>
                        </a:spcAft>
                      </a:pPr>
                      <a:r>
                        <a:rPr lang="en-GB" sz="1600" dirty="0">
                          <a:effectLst/>
                        </a:rPr>
                        <a:t>Knowledge</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spcBef>
                          <a:spcPts val="400"/>
                        </a:spcBef>
                        <a:spcAft>
                          <a:spcPts val="400"/>
                        </a:spcAft>
                      </a:pPr>
                      <a:r>
                        <a:rPr lang="en-GB" sz="1600" dirty="0">
                          <a:effectLst/>
                        </a:rPr>
                        <a:t>Skills</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ctr">
                        <a:spcBef>
                          <a:spcPts val="400"/>
                        </a:spcBef>
                        <a:spcAft>
                          <a:spcPts val="400"/>
                        </a:spcAft>
                      </a:pPr>
                      <a:r>
                        <a:rPr lang="en-GB" sz="1600" dirty="0">
                          <a:effectLst/>
                        </a:rPr>
                        <a:t>Attitude and Values</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755503091"/>
                  </a:ext>
                </a:extLst>
              </a:tr>
              <a:tr h="2524598">
                <a:tc>
                  <a:txBody>
                    <a:bodyPr/>
                    <a:lstStyle/>
                    <a:p>
                      <a:pPr algn="ctr">
                        <a:spcBef>
                          <a:spcPts val="400"/>
                        </a:spcBef>
                        <a:spcAft>
                          <a:spcPts val="400"/>
                        </a:spcAft>
                      </a:pPr>
                      <a:r>
                        <a:rPr lang="en-GB" sz="1600" dirty="0">
                          <a:effectLst/>
                        </a:rPr>
                        <a:t>Yes</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b="1" dirty="0">
                          <a:effectLst/>
                        </a:rPr>
                        <a:t>Has a comprehensive knowledge base </a:t>
                      </a:r>
                      <a:r>
                        <a:rPr lang="en-GB" sz="1600" dirty="0">
                          <a:effectLst/>
                        </a:rPr>
                        <a:t>to support safe and effective practice and can </a:t>
                      </a:r>
                      <a:r>
                        <a:rPr lang="en-GB" sz="1600" b="1" dirty="0">
                          <a:effectLst/>
                        </a:rPr>
                        <a:t>critically justify decisions and actions using an appropriate evidence base</a:t>
                      </a:r>
                      <a:endParaRPr lang="en-GB"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dirty="0">
                          <a:effectLst/>
                        </a:rPr>
                        <a:t>Is able to safely, confidently and competently manage person-centred care in both predictable and less well recognised situations, </a:t>
                      </a:r>
                      <a:r>
                        <a:rPr lang="en-GB" sz="1600" b="1" dirty="0">
                          <a:effectLst/>
                        </a:rPr>
                        <a:t>demonstrating appropriate evidence based skills</a:t>
                      </a:r>
                      <a:r>
                        <a:rPr lang="en-GB" sz="1600" dirty="0">
                          <a:effectLst/>
                        </a:rPr>
                        <a:t>. </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dirty="0">
                          <a:effectLst/>
                        </a:rPr>
                        <a:t>Acts as an accountable practitioner in </a:t>
                      </a:r>
                      <a:r>
                        <a:rPr lang="en-GB" sz="1600" b="1" dirty="0">
                          <a:effectLst/>
                        </a:rPr>
                        <a:t>responding proactively and flexibly to a range of situations</a:t>
                      </a:r>
                      <a:r>
                        <a:rPr lang="en-GB" sz="1600" dirty="0">
                          <a:effectLst/>
                        </a:rPr>
                        <a:t>. Takes responsibility for own learning and the learning of others. </a:t>
                      </a:r>
                      <a:endParaRPr lang="en-GB"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3426112703"/>
                  </a:ext>
                </a:extLst>
              </a:tr>
              <a:tr h="1514759">
                <a:tc>
                  <a:txBody>
                    <a:bodyPr/>
                    <a:lstStyle/>
                    <a:p>
                      <a:pPr algn="ctr">
                        <a:spcBef>
                          <a:spcPts val="400"/>
                        </a:spcBef>
                        <a:spcAft>
                          <a:spcPts val="400"/>
                        </a:spcAft>
                      </a:pPr>
                      <a:r>
                        <a:rPr lang="en-GB" sz="1600" dirty="0">
                          <a:effectLst/>
                        </a:rPr>
                        <a:t>No</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dirty="0">
                          <a:effectLst/>
                        </a:rPr>
                        <a:t>Is only able to identify the essential knowledge-base with poor understanding or rationale for care. Is unable to </a:t>
                      </a:r>
                      <a:r>
                        <a:rPr lang="en-GB" sz="1600" b="1" dirty="0">
                          <a:effectLst/>
                        </a:rPr>
                        <a:t>justify decisions </a:t>
                      </a:r>
                      <a:r>
                        <a:rPr lang="en-GB" sz="1600" dirty="0">
                          <a:effectLst/>
                        </a:rPr>
                        <a:t>made leading to unsafe practice.</a:t>
                      </a:r>
                      <a:endParaRPr lang="en-GB" sz="1600" b="1"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dirty="0">
                          <a:effectLst/>
                        </a:rPr>
                        <a:t>With minimal supervision is not able to demonstrate safe practice despite guidance. </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algn="l">
                        <a:spcBef>
                          <a:spcPts val="400"/>
                        </a:spcBef>
                        <a:spcAft>
                          <a:spcPts val="400"/>
                        </a:spcAft>
                      </a:pPr>
                      <a:r>
                        <a:rPr lang="en-GB" sz="1600" dirty="0">
                          <a:effectLst/>
                        </a:rPr>
                        <a:t>Demonstrate lack of </a:t>
                      </a:r>
                      <a:r>
                        <a:rPr lang="en-GB" sz="1600" b="1" dirty="0">
                          <a:effectLst/>
                        </a:rPr>
                        <a:t>self-awareness </a:t>
                      </a:r>
                      <a:r>
                        <a:rPr lang="en-GB" sz="1600" dirty="0">
                          <a:effectLst/>
                        </a:rPr>
                        <a:t>and professionalism. Does not take </a:t>
                      </a:r>
                      <a:r>
                        <a:rPr lang="en-GB" sz="1600" b="1" dirty="0">
                          <a:effectLst/>
                        </a:rPr>
                        <a:t>responsibility for their own learning </a:t>
                      </a:r>
                      <a:r>
                        <a:rPr lang="en-GB" sz="1600" dirty="0">
                          <a:effectLst/>
                        </a:rPr>
                        <a:t>and the learning of others. </a:t>
                      </a:r>
                      <a:endParaRPr lang="en-GB" sz="160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374588122"/>
                  </a:ext>
                </a:extLst>
              </a:tr>
            </a:tbl>
          </a:graphicData>
        </a:graphic>
      </p:graphicFrame>
      <p:sp>
        <p:nvSpPr>
          <p:cNvPr id="7" name="TextBox 6">
            <a:extLst>
              <a:ext uri="{FF2B5EF4-FFF2-40B4-BE49-F238E27FC236}">
                <a16:creationId xmlns:a16="http://schemas.microsoft.com/office/drawing/2014/main" id="{1985B7D2-A24F-4FB1-AC3A-199089880D34}"/>
              </a:ext>
            </a:extLst>
          </p:cNvPr>
          <p:cNvSpPr txBox="1"/>
          <p:nvPr/>
        </p:nvSpPr>
        <p:spPr>
          <a:xfrm>
            <a:off x="280737" y="820633"/>
            <a:ext cx="10780295"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Part 3: Practising independently with minimal supervision and leading and co-ordinating care and confidence</a:t>
            </a:r>
            <a:endPar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mn-cs"/>
              </a:rPr>
              <a:t>'Achieved' must be obtained in all three criteria by the student.</a:t>
            </a:r>
            <a:endPar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7D713E9-ED57-42A1-82B6-C84A3CE457E9}"/>
              </a:ext>
            </a:extLst>
          </p:cNvPr>
          <p:cNvSpPr txBox="1"/>
          <p:nvPr/>
        </p:nvSpPr>
        <p:spPr>
          <a:xfrm>
            <a:off x="280737" y="6192165"/>
            <a:ext cx="103391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Practice Assessment Document (PAD): Person-Centred Care 3</a:t>
            </a:r>
          </a:p>
        </p:txBody>
      </p:sp>
    </p:spTree>
    <p:extLst>
      <p:ext uri="{BB962C8B-B14F-4D97-AF65-F5344CB8AC3E}">
        <p14:creationId xmlns:p14="http://schemas.microsoft.com/office/powerpoint/2010/main" val="49111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561DC-AB1A-4B4A-A662-13A55C38228F}"/>
              </a:ext>
            </a:extLst>
          </p:cNvPr>
          <p:cNvSpPr>
            <a:spLocks noGrp="1"/>
          </p:cNvSpPr>
          <p:nvPr>
            <p:ph type="title"/>
          </p:nvPr>
        </p:nvSpPr>
        <p:spPr>
          <a:xfrm>
            <a:off x="6221994" y="0"/>
            <a:ext cx="5714994" cy="890588"/>
          </a:xfrm>
        </p:spPr>
        <p:txBody>
          <a:bodyPr anchor="ctr">
            <a:normAutofit/>
          </a:bodyPr>
          <a:lstStyle/>
          <a:p>
            <a:r>
              <a:rPr lang="en-GB" b="1" dirty="0"/>
              <a:t>What is Critical Thinking?</a:t>
            </a:r>
          </a:p>
        </p:txBody>
      </p:sp>
      <p:pic>
        <p:nvPicPr>
          <p:cNvPr id="6" name="Graphic 5" descr="Person with Idea">
            <a:extLst>
              <a:ext uri="{FF2B5EF4-FFF2-40B4-BE49-F238E27FC236}">
                <a16:creationId xmlns:a16="http://schemas.microsoft.com/office/drawing/2014/main" id="{5B4E6242-4845-4C75-A178-E43287FD1EF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39293" y="890587"/>
            <a:ext cx="5713413" cy="5713413"/>
          </a:xfrm>
          <a:prstGeom prst="rect">
            <a:avLst/>
          </a:prstGeom>
        </p:spPr>
      </p:pic>
      <p:sp>
        <p:nvSpPr>
          <p:cNvPr id="5" name="Slide Number Placeholder 4">
            <a:extLst>
              <a:ext uri="{FF2B5EF4-FFF2-40B4-BE49-F238E27FC236}">
                <a16:creationId xmlns:a16="http://schemas.microsoft.com/office/drawing/2014/main" id="{31886222-D584-4B91-80F1-4F5271F1DB9A}"/>
              </a:ext>
            </a:extLst>
          </p:cNvPr>
          <p:cNvSpPr>
            <a:spLocks noGrp="1"/>
          </p:cNvSpPr>
          <p:nvPr>
            <p:ph type="sldNum" sz="quarter" idx="28"/>
          </p:nvPr>
        </p:nvSpPr>
        <p:spPr>
          <a:xfrm>
            <a:off x="11677523" y="6604000"/>
            <a:ext cx="303213" cy="2540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D7E85FC7-13DC-D24B-89C2-5E16CAE8A885}"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28646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A8D0-8F32-4ED8-B180-69FB1CF1B238}"/>
              </a:ext>
            </a:extLst>
          </p:cNvPr>
          <p:cNvSpPr>
            <a:spLocks noGrp="1"/>
          </p:cNvSpPr>
          <p:nvPr>
            <p:ph type="title"/>
          </p:nvPr>
        </p:nvSpPr>
        <p:spPr>
          <a:xfrm>
            <a:off x="6221994" y="0"/>
            <a:ext cx="5714994" cy="890588"/>
          </a:xfrm>
        </p:spPr>
        <p:txBody>
          <a:bodyPr anchor="ctr">
            <a:normAutofit/>
          </a:bodyPr>
          <a:lstStyle/>
          <a:p>
            <a:r>
              <a:rPr lang="en-GB" b="1" dirty="0"/>
              <a:t>Everyday Critical Thinking</a:t>
            </a:r>
            <a:endParaRPr lang="en-GB" dirty="0"/>
          </a:p>
        </p:txBody>
      </p:sp>
      <p:pic>
        <p:nvPicPr>
          <p:cNvPr id="6" name="Picture 5">
            <a:extLst>
              <a:ext uri="{FF2B5EF4-FFF2-40B4-BE49-F238E27FC236}">
                <a16:creationId xmlns:a16="http://schemas.microsoft.com/office/drawing/2014/main" id="{3F5EE4BF-025E-4CA2-A317-36518C58A1EF}"/>
              </a:ext>
            </a:extLst>
          </p:cNvPr>
          <p:cNvPicPr>
            <a:picLocks noChangeAspect="1"/>
          </p:cNvPicPr>
          <p:nvPr/>
        </p:nvPicPr>
        <p:blipFill>
          <a:blip r:embed="rId3"/>
          <a:stretch>
            <a:fillRect/>
          </a:stretch>
        </p:blipFill>
        <p:spPr>
          <a:xfrm>
            <a:off x="1868905" y="566405"/>
            <a:ext cx="8023383" cy="6037595"/>
          </a:xfrm>
          <a:prstGeom prst="rect">
            <a:avLst/>
          </a:prstGeom>
          <a:noFill/>
        </p:spPr>
      </p:pic>
      <p:sp>
        <p:nvSpPr>
          <p:cNvPr id="5" name="Slide Number Placeholder 4">
            <a:extLst>
              <a:ext uri="{FF2B5EF4-FFF2-40B4-BE49-F238E27FC236}">
                <a16:creationId xmlns:a16="http://schemas.microsoft.com/office/drawing/2014/main" id="{D174D789-24C7-4850-AE1D-CB97B1A771BE}"/>
              </a:ext>
            </a:extLst>
          </p:cNvPr>
          <p:cNvSpPr>
            <a:spLocks noGrp="1"/>
          </p:cNvSpPr>
          <p:nvPr>
            <p:ph type="sldNum" sz="quarter" idx="28"/>
          </p:nvPr>
        </p:nvSpPr>
        <p:spPr>
          <a:xfrm>
            <a:off x="11677523" y="6604000"/>
            <a:ext cx="303213" cy="2540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D7E85FC7-13DC-D24B-89C2-5E16CAE8A885}"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05739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EA8D0-8F32-4ED8-B180-69FB1CF1B238}"/>
              </a:ext>
            </a:extLst>
          </p:cNvPr>
          <p:cNvSpPr>
            <a:spLocks noGrp="1"/>
          </p:cNvSpPr>
          <p:nvPr>
            <p:ph type="title"/>
          </p:nvPr>
        </p:nvSpPr>
        <p:spPr>
          <a:xfrm>
            <a:off x="6221994" y="0"/>
            <a:ext cx="5714994" cy="890588"/>
          </a:xfrm>
        </p:spPr>
        <p:txBody>
          <a:bodyPr anchor="ctr">
            <a:normAutofit/>
          </a:bodyPr>
          <a:lstStyle/>
          <a:p>
            <a:r>
              <a:rPr lang="en-GB" b="1" dirty="0"/>
              <a:t>Everyday Critical Thinking</a:t>
            </a:r>
            <a:endParaRPr lang="en-GB" dirty="0"/>
          </a:p>
        </p:txBody>
      </p:sp>
      <p:sp>
        <p:nvSpPr>
          <p:cNvPr id="5" name="Slide Number Placeholder 4">
            <a:extLst>
              <a:ext uri="{FF2B5EF4-FFF2-40B4-BE49-F238E27FC236}">
                <a16:creationId xmlns:a16="http://schemas.microsoft.com/office/drawing/2014/main" id="{D174D789-24C7-4850-AE1D-CB97B1A771BE}"/>
              </a:ext>
            </a:extLst>
          </p:cNvPr>
          <p:cNvSpPr>
            <a:spLocks noGrp="1"/>
          </p:cNvSpPr>
          <p:nvPr>
            <p:ph type="sldNum" sz="quarter" idx="28"/>
          </p:nvPr>
        </p:nvSpPr>
        <p:spPr>
          <a:xfrm>
            <a:off x="11677523" y="6604000"/>
            <a:ext cx="303213" cy="2540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D7E85FC7-13DC-D24B-89C2-5E16CAE8A885}"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nvGrpSpPr>
          <p:cNvPr id="15" name="Group 14">
            <a:extLst>
              <a:ext uri="{FF2B5EF4-FFF2-40B4-BE49-F238E27FC236}">
                <a16:creationId xmlns:a16="http://schemas.microsoft.com/office/drawing/2014/main" id="{CD9D70D6-9135-413C-A694-0DB312803BC7}"/>
              </a:ext>
            </a:extLst>
          </p:cNvPr>
          <p:cNvGrpSpPr/>
          <p:nvPr/>
        </p:nvGrpSpPr>
        <p:grpSpPr>
          <a:xfrm>
            <a:off x="1765272" y="539496"/>
            <a:ext cx="7059549" cy="6028610"/>
            <a:chOff x="3858767" y="387409"/>
            <a:chExt cx="7059549" cy="6028610"/>
          </a:xfrm>
        </p:grpSpPr>
        <p:pic>
          <p:nvPicPr>
            <p:cNvPr id="16" name="Picture 15">
              <a:extLst>
                <a:ext uri="{FF2B5EF4-FFF2-40B4-BE49-F238E27FC236}">
                  <a16:creationId xmlns:a16="http://schemas.microsoft.com/office/drawing/2014/main" id="{CCD2C4A1-120A-442D-A9D2-93BD6E19B396}"/>
                </a:ext>
              </a:extLst>
            </p:cNvPr>
            <p:cNvPicPr>
              <a:picLocks noChangeAspect="1"/>
            </p:cNvPicPr>
            <p:nvPr/>
          </p:nvPicPr>
          <p:blipFill>
            <a:blip r:embed="rId3"/>
            <a:stretch>
              <a:fillRect/>
            </a:stretch>
          </p:blipFill>
          <p:spPr>
            <a:xfrm>
              <a:off x="3858767" y="387409"/>
              <a:ext cx="7059549" cy="736428"/>
            </a:xfrm>
            <a:prstGeom prst="rect">
              <a:avLst/>
            </a:prstGeom>
          </p:spPr>
        </p:pic>
        <p:pic>
          <p:nvPicPr>
            <p:cNvPr id="17" name="Picture 16">
              <a:extLst>
                <a:ext uri="{FF2B5EF4-FFF2-40B4-BE49-F238E27FC236}">
                  <a16:creationId xmlns:a16="http://schemas.microsoft.com/office/drawing/2014/main" id="{A39E006B-A15C-40BE-8BA6-850650C95B50}"/>
                </a:ext>
              </a:extLst>
            </p:cNvPr>
            <p:cNvPicPr>
              <a:picLocks noChangeAspect="1"/>
            </p:cNvPicPr>
            <p:nvPr/>
          </p:nvPicPr>
          <p:blipFill>
            <a:blip r:embed="rId4"/>
            <a:stretch>
              <a:fillRect/>
            </a:stretch>
          </p:blipFill>
          <p:spPr>
            <a:xfrm>
              <a:off x="3858767" y="1123837"/>
              <a:ext cx="7059549" cy="5292182"/>
            </a:xfrm>
            <a:prstGeom prst="rect">
              <a:avLst/>
            </a:prstGeom>
          </p:spPr>
        </p:pic>
        <p:sp>
          <p:nvSpPr>
            <p:cNvPr id="18" name="Oval 17">
              <a:extLst>
                <a:ext uri="{FF2B5EF4-FFF2-40B4-BE49-F238E27FC236}">
                  <a16:creationId xmlns:a16="http://schemas.microsoft.com/office/drawing/2014/main" id="{A2180E3A-0997-422A-B264-960B4F6A89F2}"/>
                </a:ext>
              </a:extLst>
            </p:cNvPr>
            <p:cNvSpPr/>
            <p:nvPr/>
          </p:nvSpPr>
          <p:spPr>
            <a:xfrm>
              <a:off x="9875520" y="539496"/>
              <a:ext cx="493776" cy="301752"/>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9" name="Oval 18">
              <a:extLst>
                <a:ext uri="{FF2B5EF4-FFF2-40B4-BE49-F238E27FC236}">
                  <a16:creationId xmlns:a16="http://schemas.microsoft.com/office/drawing/2014/main" id="{1F179A11-6E4E-43C7-92C4-E945F10CDD63}"/>
                </a:ext>
              </a:extLst>
            </p:cNvPr>
            <p:cNvSpPr/>
            <p:nvPr/>
          </p:nvSpPr>
          <p:spPr>
            <a:xfrm>
              <a:off x="4728132" y="777427"/>
              <a:ext cx="493776" cy="301752"/>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0" name="Oval 19">
              <a:extLst>
                <a:ext uri="{FF2B5EF4-FFF2-40B4-BE49-F238E27FC236}">
                  <a16:creationId xmlns:a16="http://schemas.microsoft.com/office/drawing/2014/main" id="{F0972275-B3CC-430A-A078-9B980B65914D}"/>
                </a:ext>
              </a:extLst>
            </p:cNvPr>
            <p:cNvSpPr/>
            <p:nvPr/>
          </p:nvSpPr>
          <p:spPr>
            <a:xfrm>
              <a:off x="4975019" y="1255549"/>
              <a:ext cx="2694743" cy="560057"/>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1" name="Oval 20">
              <a:extLst>
                <a:ext uri="{FF2B5EF4-FFF2-40B4-BE49-F238E27FC236}">
                  <a16:creationId xmlns:a16="http://schemas.microsoft.com/office/drawing/2014/main" id="{206F1AB9-70CB-44C9-BD31-4C76CE1D6C74}"/>
                </a:ext>
              </a:extLst>
            </p:cNvPr>
            <p:cNvSpPr/>
            <p:nvPr/>
          </p:nvSpPr>
          <p:spPr>
            <a:xfrm>
              <a:off x="7388541" y="3619208"/>
              <a:ext cx="493776" cy="301439"/>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2" name="Oval 21">
              <a:extLst>
                <a:ext uri="{FF2B5EF4-FFF2-40B4-BE49-F238E27FC236}">
                  <a16:creationId xmlns:a16="http://schemas.microsoft.com/office/drawing/2014/main" id="{D5C1ED1D-5A7D-4618-BF8F-311716C6780D}"/>
                </a:ext>
              </a:extLst>
            </p:cNvPr>
            <p:cNvSpPr/>
            <p:nvPr/>
          </p:nvSpPr>
          <p:spPr>
            <a:xfrm>
              <a:off x="5849112" y="4635554"/>
              <a:ext cx="672986" cy="301439"/>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23" name="Oval 22">
              <a:extLst>
                <a:ext uri="{FF2B5EF4-FFF2-40B4-BE49-F238E27FC236}">
                  <a16:creationId xmlns:a16="http://schemas.microsoft.com/office/drawing/2014/main" id="{E23F3A12-11BD-4185-829D-8B4ED6976ABB}"/>
                </a:ext>
              </a:extLst>
            </p:cNvPr>
            <p:cNvSpPr/>
            <p:nvPr/>
          </p:nvSpPr>
          <p:spPr>
            <a:xfrm>
              <a:off x="5621942" y="3987312"/>
              <a:ext cx="4006690" cy="560057"/>
            </a:xfrm>
            <a:prstGeom prst="ellipse">
              <a:avLst/>
            </a:prstGeom>
            <a:solidFill>
              <a:schemeClr val="tx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3" name="TextBox 2">
            <a:extLst>
              <a:ext uri="{FF2B5EF4-FFF2-40B4-BE49-F238E27FC236}">
                <a16:creationId xmlns:a16="http://schemas.microsoft.com/office/drawing/2014/main" id="{7BF0365E-ADCE-409E-8F94-D960BC6B9D36}"/>
              </a:ext>
            </a:extLst>
          </p:cNvPr>
          <p:cNvSpPr txBox="1"/>
          <p:nvPr/>
        </p:nvSpPr>
        <p:spPr>
          <a:xfrm>
            <a:off x="9135979" y="1407636"/>
            <a:ext cx="280100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As well as the obvious surface level features, </a:t>
            </a:r>
            <a:r>
              <a:rPr kumimoji="0" lang="en-GB" sz="1800" b="0" i="1" u="none" strike="noStrike" kern="1200" cap="none" spc="0" normalizeH="0" baseline="0" noProof="0" dirty="0">
                <a:ln>
                  <a:noFill/>
                </a:ln>
                <a:solidFill>
                  <a:srgbClr val="000000"/>
                </a:solidFill>
                <a:effectLst/>
                <a:uLnTx/>
                <a:uFillTx/>
                <a:latin typeface="Arial" panose="020B0604020202020204"/>
                <a:ea typeface="+mn-ea"/>
                <a:cs typeface="+mn-cs"/>
              </a:rPr>
              <a:t>what else </a:t>
            </a: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might have made you suspicious or sceptical here?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rPr>
              <a:t>What are the reasons for your suspicion or scepticism? </a:t>
            </a:r>
          </a:p>
        </p:txBody>
      </p:sp>
    </p:spTree>
    <p:extLst>
      <p:ext uri="{BB962C8B-B14F-4D97-AF65-F5344CB8AC3E}">
        <p14:creationId xmlns:p14="http://schemas.microsoft.com/office/powerpoint/2010/main" val="383924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7B91-D6DA-46D6-B38A-38F275C24311}"/>
              </a:ext>
            </a:extLst>
          </p:cNvPr>
          <p:cNvSpPr>
            <a:spLocks noGrp="1"/>
          </p:cNvSpPr>
          <p:nvPr>
            <p:ph type="title"/>
          </p:nvPr>
        </p:nvSpPr>
        <p:spPr>
          <a:xfrm>
            <a:off x="6221994" y="0"/>
            <a:ext cx="5714994" cy="890588"/>
          </a:xfrm>
        </p:spPr>
        <p:txBody>
          <a:bodyPr anchor="ctr">
            <a:normAutofit/>
          </a:bodyPr>
          <a:lstStyle/>
          <a:p>
            <a:r>
              <a:rPr lang="en-GB" b="1" dirty="0"/>
              <a:t>Critical Thinking: Scepticism</a:t>
            </a:r>
          </a:p>
        </p:txBody>
      </p:sp>
      <p:sp>
        <p:nvSpPr>
          <p:cNvPr id="3" name="Text Placeholder 2">
            <a:extLst>
              <a:ext uri="{FF2B5EF4-FFF2-40B4-BE49-F238E27FC236}">
                <a16:creationId xmlns:a16="http://schemas.microsoft.com/office/drawing/2014/main" id="{AB40EF00-EB04-4CDE-87D3-A985A3B0F3A9}"/>
              </a:ext>
            </a:extLst>
          </p:cNvPr>
          <p:cNvSpPr>
            <a:spLocks noGrp="1"/>
          </p:cNvSpPr>
          <p:nvPr>
            <p:ph type="body" sz="quarter" idx="30"/>
          </p:nvPr>
        </p:nvSpPr>
        <p:spPr>
          <a:xfrm>
            <a:off x="5057775" y="925513"/>
            <a:ext cx="6922961" cy="671512"/>
          </a:xfrm>
        </p:spPr>
        <p:txBody>
          <a:bodyPr>
            <a:normAutofit/>
          </a:bodyPr>
          <a:lstStyle/>
          <a:p>
            <a:pPr>
              <a:lnSpc>
                <a:spcPct val="120000"/>
              </a:lnSpc>
              <a:spcAft>
                <a:spcPts val="600"/>
              </a:spcAft>
            </a:pPr>
            <a:r>
              <a:rPr lang="en-GB" sz="2700" dirty="0"/>
              <a:t>Comprehensive Knowledge Base</a:t>
            </a:r>
          </a:p>
        </p:txBody>
      </p:sp>
      <p:sp>
        <p:nvSpPr>
          <p:cNvPr id="4" name="Text Placeholder 3">
            <a:extLst>
              <a:ext uri="{FF2B5EF4-FFF2-40B4-BE49-F238E27FC236}">
                <a16:creationId xmlns:a16="http://schemas.microsoft.com/office/drawing/2014/main" id="{A485B5B0-250B-4FBA-BDDA-2A59BF98FF1C}"/>
              </a:ext>
            </a:extLst>
          </p:cNvPr>
          <p:cNvSpPr>
            <a:spLocks noGrp="1"/>
          </p:cNvSpPr>
          <p:nvPr>
            <p:ph type="body" sz="quarter" idx="31"/>
          </p:nvPr>
        </p:nvSpPr>
        <p:spPr>
          <a:xfrm>
            <a:off x="5057775" y="1641475"/>
            <a:ext cx="6880223" cy="4740275"/>
          </a:xfrm>
        </p:spPr>
        <p:txBody>
          <a:bodyPr>
            <a:noAutofit/>
          </a:bodyPr>
          <a:lstStyle/>
          <a:p>
            <a:pPr marL="292100" indent="-285750">
              <a:lnSpc>
                <a:spcPct val="120000"/>
              </a:lnSpc>
              <a:spcAft>
                <a:spcPts val="600"/>
              </a:spcAft>
              <a:buFont typeface="Arial" panose="020B0604020202020204" pitchFamily="34" charset="0"/>
              <a:buChar char="•"/>
            </a:pPr>
            <a:r>
              <a:rPr lang="en-GB" sz="2000" dirty="0"/>
              <a:t>If it was easy to be </a:t>
            </a:r>
            <a:r>
              <a:rPr lang="en-GB" sz="2000" b="1" dirty="0"/>
              <a:t>sceptical</a:t>
            </a:r>
            <a:r>
              <a:rPr lang="en-GB" sz="2000" dirty="0"/>
              <a:t> of the scam email, that’s because you already had </a:t>
            </a:r>
            <a:r>
              <a:rPr lang="en-GB" sz="2000" b="1" dirty="0"/>
              <a:t>prior knowledge </a:t>
            </a:r>
            <a:r>
              <a:rPr lang="en-GB" sz="2000" dirty="0"/>
              <a:t>of email scams and their key features. However, many people don’t.</a:t>
            </a:r>
          </a:p>
          <a:p>
            <a:pPr marL="292100" indent="-285750">
              <a:lnSpc>
                <a:spcPct val="120000"/>
              </a:lnSpc>
              <a:spcAft>
                <a:spcPts val="600"/>
              </a:spcAft>
              <a:buFont typeface="Arial" panose="020B0604020202020204" pitchFamily="34" charset="0"/>
              <a:buChar char="•"/>
            </a:pPr>
            <a:r>
              <a:rPr lang="en-GB" sz="2000" dirty="0"/>
              <a:t>Without a </a:t>
            </a:r>
            <a:r>
              <a:rPr lang="en-GB" sz="2000" b="1" dirty="0"/>
              <a:t>sound/comprehensive knowledge base </a:t>
            </a:r>
            <a:r>
              <a:rPr lang="en-GB" sz="2000" dirty="0"/>
              <a:t>(PAD, 2021), it’s very difficult to think </a:t>
            </a:r>
            <a:r>
              <a:rPr lang="en-GB" sz="2000" b="1" dirty="0"/>
              <a:t>critically</a:t>
            </a:r>
            <a:r>
              <a:rPr lang="en-GB" sz="2000" i="1" dirty="0"/>
              <a:t> </a:t>
            </a:r>
            <a:r>
              <a:rPr lang="en-GB" sz="2000" dirty="0"/>
              <a:t>or to </a:t>
            </a:r>
            <a:r>
              <a:rPr lang="en-GB" sz="2000" b="1" dirty="0"/>
              <a:t>critically justify </a:t>
            </a:r>
            <a:r>
              <a:rPr lang="en-GB" sz="2000" dirty="0"/>
              <a:t>your practice. </a:t>
            </a:r>
          </a:p>
          <a:p>
            <a:pPr marL="292100" indent="-285750">
              <a:lnSpc>
                <a:spcPct val="120000"/>
              </a:lnSpc>
              <a:spcAft>
                <a:spcPts val="600"/>
              </a:spcAft>
              <a:buFont typeface="Arial" panose="020B0604020202020204" pitchFamily="34" charset="0"/>
              <a:buChar char="•"/>
            </a:pPr>
            <a:r>
              <a:rPr lang="en-GB" sz="2000" dirty="0"/>
              <a:t>Rethinking our existing beliefs can be uncomfortable (</a:t>
            </a:r>
            <a:r>
              <a:rPr lang="en-GB" sz="2000" dirty="0">
                <a:hlinkClick r:id="rId3"/>
              </a:rPr>
              <a:t>Weir, 2017</a:t>
            </a:r>
            <a:r>
              <a:rPr lang="en-GB" sz="2000" dirty="0"/>
              <a:t>). However, it’s </a:t>
            </a:r>
            <a:r>
              <a:rPr lang="en-GB" sz="2000" b="1" dirty="0"/>
              <a:t>essential</a:t>
            </a:r>
            <a:r>
              <a:rPr lang="en-GB" sz="2000" i="1" dirty="0"/>
              <a:t> </a:t>
            </a:r>
            <a:r>
              <a:rPr lang="en-GB" sz="2000" dirty="0"/>
              <a:t> for developing critical thinking skills (van Gelder, 2005) and for professional practice (</a:t>
            </a:r>
            <a:r>
              <a:rPr lang="en-GB" sz="2000" dirty="0">
                <a:hlinkClick r:id="rId4"/>
              </a:rPr>
              <a:t>NMC, 2018</a:t>
            </a:r>
            <a:r>
              <a:rPr lang="en-GB" sz="2000" dirty="0"/>
              <a:t>).</a:t>
            </a:r>
          </a:p>
          <a:p>
            <a:pPr>
              <a:lnSpc>
                <a:spcPct val="120000"/>
              </a:lnSpc>
              <a:spcAft>
                <a:spcPts val="600"/>
              </a:spcAft>
            </a:pPr>
            <a:endParaRPr lang="en-GB" sz="2000" dirty="0"/>
          </a:p>
          <a:p>
            <a:pPr>
              <a:lnSpc>
                <a:spcPct val="120000"/>
              </a:lnSpc>
              <a:spcAft>
                <a:spcPts val="600"/>
              </a:spcAft>
            </a:pPr>
            <a:endParaRPr lang="en-GB" sz="2000" dirty="0"/>
          </a:p>
        </p:txBody>
      </p:sp>
      <p:sp>
        <p:nvSpPr>
          <p:cNvPr id="7" name="Slide Number Placeholder 6">
            <a:extLst>
              <a:ext uri="{FF2B5EF4-FFF2-40B4-BE49-F238E27FC236}">
                <a16:creationId xmlns:a16="http://schemas.microsoft.com/office/drawing/2014/main" id="{581E6B5C-30AF-423E-B291-DA740CA54768}"/>
              </a:ext>
            </a:extLst>
          </p:cNvPr>
          <p:cNvSpPr>
            <a:spLocks noGrp="1"/>
          </p:cNvSpPr>
          <p:nvPr>
            <p:ph type="sldNum" sz="quarter" idx="28"/>
          </p:nvPr>
        </p:nvSpPr>
        <p:spPr>
          <a:xfrm>
            <a:off x="11677523" y="6604000"/>
            <a:ext cx="303213" cy="254000"/>
          </a:xfrm>
        </p:spPr>
        <p:txBody>
          <a:bodyPr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D7E85FC7-13DC-D24B-89C2-5E16CAE8A885}"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Placeholder 9" descr="Woman reading book">
            <a:extLst>
              <a:ext uri="{FF2B5EF4-FFF2-40B4-BE49-F238E27FC236}">
                <a16:creationId xmlns:a16="http://schemas.microsoft.com/office/drawing/2014/main" id="{729D8DE4-468A-4380-A3E2-729F291010A8}"/>
              </a:ext>
            </a:extLst>
          </p:cNvPr>
          <p:cNvPicPr>
            <a:picLocks noGrp="1" noChangeAspect="1"/>
          </p:cNvPicPr>
          <p:nvPr>
            <p:ph type="pic" sz="quarter" idx="25"/>
          </p:nvPr>
        </p:nvPicPr>
        <p:blipFill>
          <a:blip r:embed="rId5">
            <a:extLst>
              <a:ext uri="{28A0092B-C50C-407E-A947-70E740481C1C}">
                <a14:useLocalDpi xmlns:a14="http://schemas.microsoft.com/office/drawing/2010/main"/>
              </a:ext>
            </a:extLst>
          </a:blip>
          <a:srcRect/>
          <a:stretch>
            <a:fillRect/>
          </a:stretch>
        </p:blipFill>
        <p:spPr>
          <a:xfrm>
            <a:off x="0" y="760412"/>
            <a:ext cx="4996032" cy="5843587"/>
          </a:xfrm>
        </p:spPr>
      </p:pic>
    </p:spTree>
    <p:extLst>
      <p:ext uri="{BB962C8B-B14F-4D97-AF65-F5344CB8AC3E}">
        <p14:creationId xmlns:p14="http://schemas.microsoft.com/office/powerpoint/2010/main" val="39123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39B9-FD5D-4D05-B215-2A1AB8644C0B}"/>
              </a:ext>
            </a:extLst>
          </p:cNvPr>
          <p:cNvSpPr>
            <a:spLocks noGrp="1"/>
          </p:cNvSpPr>
          <p:nvPr>
            <p:ph type="title"/>
          </p:nvPr>
        </p:nvSpPr>
        <p:spPr/>
        <p:txBody>
          <a:bodyPr/>
          <a:lstStyle/>
          <a:p>
            <a:r>
              <a:rPr lang="en-GB" b="1" dirty="0"/>
              <a:t>Unpacking Critical Thinking</a:t>
            </a:r>
            <a:endParaRPr lang="en-GB" dirty="0"/>
          </a:p>
        </p:txBody>
      </p:sp>
      <p:sp>
        <p:nvSpPr>
          <p:cNvPr id="3" name="Text Placeholder 2">
            <a:extLst>
              <a:ext uri="{FF2B5EF4-FFF2-40B4-BE49-F238E27FC236}">
                <a16:creationId xmlns:a16="http://schemas.microsoft.com/office/drawing/2014/main" id="{E809CC05-DB41-4017-A63B-0D1A368F3711}"/>
              </a:ext>
            </a:extLst>
          </p:cNvPr>
          <p:cNvSpPr>
            <a:spLocks noGrp="1"/>
          </p:cNvSpPr>
          <p:nvPr>
            <p:ph type="body" sz="quarter" idx="19"/>
          </p:nvPr>
        </p:nvSpPr>
        <p:spPr>
          <a:xfrm>
            <a:off x="578350" y="731838"/>
            <a:ext cx="10493375" cy="736600"/>
          </a:xfrm>
        </p:spPr>
        <p:txBody>
          <a:bodyPr/>
          <a:lstStyle/>
          <a:p>
            <a:r>
              <a:rPr lang="en-GB" dirty="0"/>
              <a:t>Unpacking the process…</a:t>
            </a:r>
          </a:p>
        </p:txBody>
      </p:sp>
      <p:sp>
        <p:nvSpPr>
          <p:cNvPr id="6" name="Slide Number Placeholder 5">
            <a:extLst>
              <a:ext uri="{FF2B5EF4-FFF2-40B4-BE49-F238E27FC236}">
                <a16:creationId xmlns:a16="http://schemas.microsoft.com/office/drawing/2014/main" id="{2965524C-F96A-4E9B-80C6-99268DFCA1FA}"/>
              </a:ext>
            </a:extLst>
          </p:cNvPr>
          <p:cNvSpPr>
            <a:spLocks noGrp="1"/>
          </p:cNvSpPr>
          <p:nvPr>
            <p:ph type="sldNum" sz="quarter"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85FC7-13DC-D24B-89C2-5E16CAE8A885}"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Content Placeholder 2">
            <a:extLst>
              <a:ext uri="{FF2B5EF4-FFF2-40B4-BE49-F238E27FC236}">
                <a16:creationId xmlns:a16="http://schemas.microsoft.com/office/drawing/2014/main" id="{B3FF4ECF-48FD-4FFD-8C2F-328D9A911C8A}"/>
              </a:ext>
            </a:extLst>
          </p:cNvPr>
          <p:cNvSpPr txBox="1">
            <a:spLocks/>
          </p:cNvSpPr>
          <p:nvPr/>
        </p:nvSpPr>
        <p:spPr>
          <a:xfrm>
            <a:off x="328863" y="1556084"/>
            <a:ext cx="11651873" cy="5061284"/>
          </a:xfrm>
          <a:prstGeom prst="rect">
            <a:avLst/>
          </a:prstGeom>
        </p:spPr>
        <p:txBody>
          <a:bodyPr>
            <a:normAutofit fontScale="85000" lnSpcReduction="10000"/>
          </a:bodyPr>
          <a:lst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Critical thinking: “reasonable and reflective thinking focused on deciding what to believe or do.” (Ennis, 2011)</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“Critical thinking is the ability to consider a range of information derived from many different sources, to process this information in a creative and logical manner, challenging it, analysing it and arriving at considered conclusions which can be defended and justified.” (in Moon, 2007, p. 21)</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Reflective</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 to explore and understand a problem, concept or situation</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Rational</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 to gather and evaluate information and evidence</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Decisive</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 to reach a solution, conclusion or action</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Justifiable</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 - to be able to defend your position, conclusion or action</a:t>
            </a:r>
          </a:p>
          <a:p>
            <a:pPr marL="0" marR="0" lvl="0" indent="0" algn="l" defTabSz="914400" rtl="0" eaLnBrk="1" fontAlgn="auto" latinLnBrk="0" hangingPunct="1">
              <a:lnSpc>
                <a:spcPct val="130000"/>
              </a:lnSpc>
              <a:spcBef>
                <a:spcPts val="0"/>
              </a:spcBef>
              <a:spcAft>
                <a:spcPts val="0"/>
              </a:spcAft>
              <a:buClrTx/>
              <a:buSzPct val="100000"/>
              <a:buFont typeface="Wingdings" pitchFamily="2" charset="2"/>
              <a:buNone/>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30000"/>
              </a:lnSpc>
              <a:spcBef>
                <a:spcPts val="0"/>
              </a:spcBef>
              <a:spcAft>
                <a:spcPts val="0"/>
              </a:spcAft>
              <a:buClrTx/>
              <a:buSzPct val="100000"/>
              <a:buFont typeface="Wingdings" pitchFamily="2" charset="2"/>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PAD: “…and can </a:t>
            </a:r>
            <a:r>
              <a:rPr kumimoji="0" lang="en-GB" sz="2400" b="1" i="0" u="none" strike="noStrike" kern="1200" cap="none" spc="0" normalizeH="0" baseline="0" noProof="0" dirty="0">
                <a:ln>
                  <a:noFill/>
                </a:ln>
                <a:solidFill>
                  <a:srgbClr val="000000"/>
                </a:solidFill>
                <a:effectLst/>
                <a:uLnTx/>
                <a:uFillTx/>
                <a:latin typeface="Arial" panose="020B0604020202020204"/>
                <a:ea typeface="+mn-ea"/>
                <a:cs typeface="+mn-cs"/>
              </a:rPr>
              <a:t>critically justify decisions and actions using an appropriate evidence base</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a:t>
            </a:r>
          </a:p>
          <a:p>
            <a:pPr marL="269875" marR="0" lvl="0" indent="-263525" algn="l" defTabSz="914400" rtl="0" eaLnBrk="1" fontAlgn="auto" latinLnBrk="0" hangingPunct="1">
              <a:lnSpc>
                <a:spcPct val="130000"/>
              </a:lnSpc>
              <a:spcBef>
                <a:spcPts val="0"/>
              </a:spcBef>
              <a:spcAft>
                <a:spcPts val="0"/>
              </a:spcAft>
              <a:buClrTx/>
              <a:buSzPct val="100000"/>
              <a:buFont typeface="Wingdings" pitchFamily="2" charset="2"/>
              <a:buChar char="§"/>
              <a:tabLst/>
              <a:defRPr/>
            </a:pPr>
            <a:endPar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9552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87B91-D6DA-46D6-B38A-38F275C24311}"/>
              </a:ext>
            </a:extLst>
          </p:cNvPr>
          <p:cNvSpPr>
            <a:spLocks noGrp="1"/>
          </p:cNvSpPr>
          <p:nvPr>
            <p:ph type="title"/>
          </p:nvPr>
        </p:nvSpPr>
        <p:spPr/>
        <p:txBody>
          <a:bodyPr/>
          <a:lstStyle/>
          <a:p>
            <a:r>
              <a:rPr lang="en-GB" b="1" dirty="0"/>
              <a:t>Critical Thinking: Scepticism</a:t>
            </a:r>
          </a:p>
        </p:txBody>
      </p:sp>
      <p:sp>
        <p:nvSpPr>
          <p:cNvPr id="3" name="Text Placeholder 2">
            <a:extLst>
              <a:ext uri="{FF2B5EF4-FFF2-40B4-BE49-F238E27FC236}">
                <a16:creationId xmlns:a16="http://schemas.microsoft.com/office/drawing/2014/main" id="{AB40EF00-EB04-4CDE-87D3-A985A3B0F3A9}"/>
              </a:ext>
            </a:extLst>
          </p:cNvPr>
          <p:cNvSpPr>
            <a:spLocks noGrp="1"/>
          </p:cNvSpPr>
          <p:nvPr>
            <p:ph type="body" sz="quarter" idx="30"/>
          </p:nvPr>
        </p:nvSpPr>
        <p:spPr>
          <a:xfrm>
            <a:off x="5589461" y="890588"/>
            <a:ext cx="6391275" cy="671512"/>
          </a:xfrm>
        </p:spPr>
        <p:txBody>
          <a:bodyPr/>
          <a:lstStyle/>
          <a:p>
            <a:r>
              <a:rPr lang="en-GB" dirty="0"/>
              <a:t>Scepticism</a:t>
            </a:r>
          </a:p>
        </p:txBody>
      </p:sp>
      <p:sp>
        <p:nvSpPr>
          <p:cNvPr id="4" name="Text Placeholder 3">
            <a:extLst>
              <a:ext uri="{FF2B5EF4-FFF2-40B4-BE49-F238E27FC236}">
                <a16:creationId xmlns:a16="http://schemas.microsoft.com/office/drawing/2014/main" id="{A485B5B0-250B-4FBA-BDDA-2A59BF98FF1C}"/>
              </a:ext>
            </a:extLst>
          </p:cNvPr>
          <p:cNvSpPr>
            <a:spLocks noGrp="1"/>
          </p:cNvSpPr>
          <p:nvPr>
            <p:ph type="body" sz="quarter" idx="31"/>
          </p:nvPr>
        </p:nvSpPr>
        <p:spPr>
          <a:xfrm>
            <a:off x="5189621" y="1562100"/>
            <a:ext cx="6748377" cy="4838700"/>
          </a:xfrm>
        </p:spPr>
        <p:txBody>
          <a:bodyPr/>
          <a:lstStyle/>
          <a:p>
            <a:r>
              <a:rPr lang="en-GB" sz="2000" b="1" dirty="0"/>
              <a:t>Scepticism: </a:t>
            </a:r>
            <a:r>
              <a:rPr lang="en-GB" sz="2000" dirty="0"/>
              <a:t> bringing an element of ‘polite doubt’ to your reading. </a:t>
            </a:r>
          </a:p>
          <a:p>
            <a:endParaRPr lang="en-GB" sz="2000" dirty="0"/>
          </a:p>
          <a:p>
            <a:r>
              <a:rPr lang="en-GB" sz="2000" dirty="0"/>
              <a:t>Scepticism means “…holding open the possibility that what you know at a given time may be only part of the picture.” (Cottrell, 2017, p.2)</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Is this assertion (claim/statement) really true?</a:t>
            </a:r>
          </a:p>
          <a:p>
            <a:pPr marL="285750" indent="-285750">
              <a:buFont typeface="Arial" panose="020B0604020202020204" pitchFamily="34" charset="0"/>
              <a:buChar char="•"/>
            </a:pPr>
            <a:r>
              <a:rPr lang="en-GB" sz="2000" dirty="0"/>
              <a:t>What is the evidence for the assertion?</a:t>
            </a:r>
          </a:p>
          <a:p>
            <a:pPr marL="285750" indent="-285750">
              <a:buFont typeface="Arial" panose="020B0604020202020204" pitchFamily="34" charset="0"/>
              <a:buChar char="•"/>
            </a:pPr>
            <a:r>
              <a:rPr lang="en-GB" sz="2000" dirty="0"/>
              <a:t>How does this relate to what I already know?</a:t>
            </a:r>
          </a:p>
          <a:p>
            <a:pPr marL="285750" indent="-285750">
              <a:buFont typeface="Arial" panose="020B0604020202020204" pitchFamily="34" charset="0"/>
              <a:buChar char="•"/>
            </a:pPr>
            <a:r>
              <a:rPr lang="en-GB" sz="2000" dirty="0"/>
              <a:t>Or maybe…what I </a:t>
            </a:r>
            <a:r>
              <a:rPr lang="en-GB" sz="2000" i="1" dirty="0"/>
              <a:t>think</a:t>
            </a:r>
            <a:r>
              <a:rPr lang="en-GB" sz="2000" dirty="0"/>
              <a:t> I know, or what I want to believe is true</a:t>
            </a:r>
          </a:p>
          <a:p>
            <a:endParaRPr lang="en-GB" sz="2400" dirty="0"/>
          </a:p>
          <a:p>
            <a:endParaRPr lang="en-GB" dirty="0"/>
          </a:p>
        </p:txBody>
      </p:sp>
      <p:sp>
        <p:nvSpPr>
          <p:cNvPr id="6" name="Text Placeholder 5">
            <a:extLst>
              <a:ext uri="{FF2B5EF4-FFF2-40B4-BE49-F238E27FC236}">
                <a16:creationId xmlns:a16="http://schemas.microsoft.com/office/drawing/2014/main" id="{48D35302-A947-4E16-9EB0-A4FB9FA0D505}"/>
              </a:ext>
            </a:extLst>
          </p:cNvPr>
          <p:cNvSpPr>
            <a:spLocks noGrp="1"/>
          </p:cNvSpPr>
          <p:nvPr>
            <p:ph type="body" sz="quarter" idx="32"/>
          </p:nvPr>
        </p:nvSpPr>
        <p:spPr/>
        <p:txBody>
          <a:bodyPr/>
          <a:lstStyle/>
          <a:p>
            <a:r>
              <a:rPr lang="en-GB" dirty="0"/>
              <a:t>A person thinking</a:t>
            </a:r>
          </a:p>
        </p:txBody>
      </p:sp>
      <p:sp>
        <p:nvSpPr>
          <p:cNvPr id="7" name="Slide Number Placeholder 6">
            <a:extLst>
              <a:ext uri="{FF2B5EF4-FFF2-40B4-BE49-F238E27FC236}">
                <a16:creationId xmlns:a16="http://schemas.microsoft.com/office/drawing/2014/main" id="{581E6B5C-30AF-423E-B291-DA740CA54768}"/>
              </a:ext>
            </a:extLst>
          </p:cNvPr>
          <p:cNvSpPr>
            <a:spLocks noGrp="1"/>
          </p:cNvSpPr>
          <p:nvPr>
            <p:ph type="sldNum" sz="quarter" idx="2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7E85FC7-13DC-D24B-89C2-5E16CAE8A885}" type="slidenum">
              <a:rPr kumimoji="0" lang="en-US" sz="12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Placeholder 10" descr="Person wearing yellow">
            <a:extLst>
              <a:ext uri="{FF2B5EF4-FFF2-40B4-BE49-F238E27FC236}">
                <a16:creationId xmlns:a16="http://schemas.microsoft.com/office/drawing/2014/main" id="{C2ABCCA1-4818-4DC1-8ABE-96E5257BD0BB}"/>
              </a:ext>
            </a:extLst>
          </p:cNvPr>
          <p:cNvPicPr>
            <a:picLocks noGrp="1" noChangeAspect="1"/>
          </p:cNvPicPr>
          <p:nvPr>
            <p:ph type="pic" sz="quarter" idx="25"/>
          </p:nvPr>
        </p:nvPicPr>
        <p:blipFill>
          <a:blip r:embed="rId3">
            <a:extLst>
              <a:ext uri="{28A0092B-C50C-407E-A947-70E740481C1C}">
                <a14:useLocalDpi xmlns:a14="http://schemas.microsoft.com/office/drawing/2010/main"/>
              </a:ext>
            </a:extLst>
          </a:blip>
          <a:srcRect/>
          <a:stretch>
            <a:fillRect/>
          </a:stretch>
        </p:blipFill>
        <p:spPr>
          <a:xfrm>
            <a:off x="0" y="890588"/>
            <a:ext cx="4884738" cy="5713412"/>
          </a:xfrm>
        </p:spPr>
      </p:pic>
    </p:spTree>
    <p:extLst>
      <p:ext uri="{BB962C8B-B14F-4D97-AF65-F5344CB8AC3E}">
        <p14:creationId xmlns:p14="http://schemas.microsoft.com/office/powerpoint/2010/main" val="25099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f" id="{317E8137-5AFC-4B9E-9AED-A4CA24E5E026}" vid="{443E5D53-A7C5-488E-9DE2-7A52E07E31BC}"/>
    </a:ext>
  </a:extLst>
</a:theme>
</file>

<file path=ppt/theme/theme2.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f" id="{317E8137-5AFC-4B9E-9AED-A4CA24E5E026}" vid="{C7771C37-D7C6-41B3-BFA4-CB42EC6294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4397</Words>
  <Application>Microsoft Office PowerPoint</Application>
  <PresentationFormat>Widescreen</PresentationFormat>
  <Paragraphs>210</Paragraphs>
  <Slides>13</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Black</vt:lpstr>
      <vt:lpstr>Calibri</vt:lpstr>
      <vt:lpstr>System Font Regular</vt:lpstr>
      <vt:lpstr>Times New Roman</vt:lpstr>
      <vt:lpstr>Wingdings</vt:lpstr>
      <vt:lpstr>Wingdings 2</vt:lpstr>
      <vt:lpstr>Text/Media Slides</vt:lpstr>
      <vt:lpstr>Media Slides</vt:lpstr>
      <vt:lpstr>Level 6: What are your assessors looking for (Academic Practice)?</vt:lpstr>
      <vt:lpstr>Critical thinking in clinical practice</vt:lpstr>
      <vt:lpstr>Level 6: What are your assessors looking for (Professional Practice)?</vt:lpstr>
      <vt:lpstr>What is Critical Thinking?</vt:lpstr>
      <vt:lpstr>Everyday Critical Thinking</vt:lpstr>
      <vt:lpstr>Everyday Critical Thinking</vt:lpstr>
      <vt:lpstr>Critical Thinking: Scepticism</vt:lpstr>
      <vt:lpstr>Unpacking Critical Thinking</vt:lpstr>
      <vt:lpstr>Critical Thinking: Scepticism</vt:lpstr>
      <vt:lpstr>Academic Voice</vt:lpstr>
      <vt:lpstr>Model for Critical Thinking &amp; Writing</vt:lpstr>
      <vt:lpstr>What questions do you have?</vt:lpstr>
      <vt:lpstr>Reference List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 6: What are we looking for?</dc:title>
  <dc:creator>Hudson, Karen M</dc:creator>
  <cp:lastModifiedBy>Karen Hudson</cp:lastModifiedBy>
  <cp:revision>13</cp:revision>
  <dcterms:created xsi:type="dcterms:W3CDTF">2022-06-27T09:16:23Z</dcterms:created>
  <dcterms:modified xsi:type="dcterms:W3CDTF">2022-11-18T12:55:18Z</dcterms:modified>
</cp:coreProperties>
</file>